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notesSlides/notesSlide14.xml" ContentType="application/vnd.openxmlformats-officedocument.presentationml.notesSlid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notesSlides/notesSlide15.xml" ContentType="application/vnd.openxmlformats-officedocument.presentationml.notesSlid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notesSlides/notesSlide16.xml" ContentType="application/vnd.openxmlformats-officedocument.presentationml.notesSlid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7.xml" ContentType="application/vnd.openxmlformats-officedocument.presentationml.notesSlid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6"/>
  </p:notesMasterIdLst>
  <p:handoutMasterIdLst>
    <p:handoutMasterId r:id="rId27"/>
  </p:handoutMasterIdLst>
  <p:sldIdLst>
    <p:sldId id="277" r:id="rId2"/>
    <p:sldId id="268" r:id="rId3"/>
    <p:sldId id="278" r:id="rId4"/>
    <p:sldId id="279" r:id="rId5"/>
    <p:sldId id="280" r:id="rId6"/>
    <p:sldId id="281" r:id="rId7"/>
    <p:sldId id="282" r:id="rId8"/>
    <p:sldId id="283" r:id="rId9"/>
    <p:sldId id="286" r:id="rId10"/>
    <p:sldId id="284" r:id="rId11"/>
    <p:sldId id="287" r:id="rId12"/>
    <p:sldId id="285" r:id="rId13"/>
    <p:sldId id="290" r:id="rId14"/>
    <p:sldId id="293" r:id="rId15"/>
    <p:sldId id="288" r:id="rId16"/>
    <p:sldId id="292" r:id="rId17"/>
    <p:sldId id="294" r:id="rId18"/>
    <p:sldId id="295" r:id="rId19"/>
    <p:sldId id="291" r:id="rId20"/>
    <p:sldId id="298" r:id="rId21"/>
    <p:sldId id="289" r:id="rId22"/>
    <p:sldId id="297" r:id="rId23"/>
    <p:sldId id="299" r:id="rId24"/>
    <p:sldId id="276" r:id="rId25"/>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21B04ABC-F49B-9D49-AD68-6D9A9059891D}">
          <p14:sldIdLst>
            <p14:sldId id="277"/>
            <p14:sldId id="268"/>
            <p14:sldId id="278"/>
            <p14:sldId id="279"/>
            <p14:sldId id="280"/>
            <p14:sldId id="281"/>
            <p14:sldId id="282"/>
            <p14:sldId id="283"/>
            <p14:sldId id="286"/>
            <p14:sldId id="284"/>
            <p14:sldId id="287"/>
            <p14:sldId id="285"/>
            <p14:sldId id="290"/>
            <p14:sldId id="293"/>
            <p14:sldId id="288"/>
            <p14:sldId id="292"/>
            <p14:sldId id="294"/>
            <p14:sldId id="295"/>
            <p14:sldId id="291"/>
            <p14:sldId id="298"/>
            <p14:sldId id="289"/>
            <p14:sldId id="297"/>
            <p14:sldId id="299"/>
            <p14:sldId id="276"/>
          </p14:sldIdLst>
        </p14:section>
      </p14:sectionLst>
    </p:ex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7C8"/>
    <a:srgbClr val="002D72"/>
    <a:srgbClr val="00A9EF"/>
    <a:srgbClr val="FFDC00"/>
    <a:srgbClr val="004C9B"/>
    <a:srgbClr val="5BC2F4"/>
    <a:srgbClr val="FFEE00"/>
    <a:srgbClr val="861734"/>
    <a:srgbClr val="44A9A6"/>
    <a:srgbClr val="FCA29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FDD5745-EDEF-486E-8535-C9F680DA07E9}" v="1" dt="2023-12-05T20:20:49.738"/>
    <p1510:client id="{B9EEDB01-99CF-4AB8-8839-029223B8FCC1}" v="168" dt="2023-12-04T23:35:08.05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72" autoAdjust="0"/>
    <p:restoredTop sz="58301" autoAdjust="0"/>
  </p:normalViewPr>
  <p:slideViewPr>
    <p:cSldViewPr snapToGrid="0">
      <p:cViewPr varScale="1">
        <p:scale>
          <a:sx n="62" d="100"/>
          <a:sy n="62" d="100"/>
        </p:scale>
        <p:origin x="2892" y="66"/>
      </p:cViewPr>
      <p:guideLst>
        <p:guide orient="horz" pos="216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package" Target="../embeddings/Microsoft_Excel_Worksheet5.xlsx"/><Relationship Id="rId2" Type="http://schemas.microsoft.com/office/2011/relationships/chartColorStyle" Target="colors6.xml"/><Relationship Id="rId1" Type="http://schemas.microsoft.com/office/2011/relationships/chartStyle" Target="style6.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CA" dirty="0"/>
              <a:t>Precision</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Very High Crime</c:v>
                </c:pt>
              </c:strCache>
            </c:strRef>
          </c:tx>
          <c:spPr>
            <a:solidFill>
              <a:schemeClr val="accent1"/>
            </a:solidFill>
            <a:ln>
              <a:noFill/>
            </a:ln>
            <a:effectLst/>
          </c:spPr>
          <c:invertIfNegative val="0"/>
          <c:cat>
            <c:strRef>
              <c:f>Sheet1!$A$2:$A$4</c:f>
              <c:strCache>
                <c:ptCount val="3"/>
                <c:pt idx="0">
                  <c:v>Kendall Tau</c:v>
                </c:pt>
                <c:pt idx="1">
                  <c:v>Forward Selection</c:v>
                </c:pt>
                <c:pt idx="2">
                  <c:v>Gradient Boosting</c:v>
                </c:pt>
              </c:strCache>
            </c:strRef>
          </c:cat>
          <c:val>
            <c:numRef>
              <c:f>Sheet1!$B$2:$B$4</c:f>
              <c:numCache>
                <c:formatCode>General</c:formatCode>
                <c:ptCount val="3"/>
                <c:pt idx="0">
                  <c:v>0.69</c:v>
                </c:pt>
                <c:pt idx="1">
                  <c:v>0.56000000000000005</c:v>
                </c:pt>
                <c:pt idx="2">
                  <c:v>0.72</c:v>
                </c:pt>
              </c:numCache>
            </c:numRef>
          </c:val>
          <c:extLst>
            <c:ext xmlns:c16="http://schemas.microsoft.com/office/drawing/2014/chart" uri="{C3380CC4-5D6E-409C-BE32-E72D297353CC}">
              <c16:uniqueId val="{00000000-A638-456E-A73B-7012DCA4FD24}"/>
            </c:ext>
          </c:extLst>
        </c:ser>
        <c:ser>
          <c:idx val="1"/>
          <c:order val="1"/>
          <c:tx>
            <c:strRef>
              <c:f>Sheet1!$C$1</c:f>
              <c:strCache>
                <c:ptCount val="1"/>
                <c:pt idx="0">
                  <c:v>High Crime</c:v>
                </c:pt>
              </c:strCache>
            </c:strRef>
          </c:tx>
          <c:spPr>
            <a:solidFill>
              <a:schemeClr val="accent2"/>
            </a:solidFill>
            <a:ln>
              <a:noFill/>
            </a:ln>
            <a:effectLst/>
          </c:spPr>
          <c:invertIfNegative val="0"/>
          <c:cat>
            <c:strRef>
              <c:f>Sheet1!$A$2:$A$4</c:f>
              <c:strCache>
                <c:ptCount val="3"/>
                <c:pt idx="0">
                  <c:v>Kendall Tau</c:v>
                </c:pt>
                <c:pt idx="1">
                  <c:v>Forward Selection</c:v>
                </c:pt>
                <c:pt idx="2">
                  <c:v>Gradient Boosting</c:v>
                </c:pt>
              </c:strCache>
            </c:strRef>
          </c:cat>
          <c:val>
            <c:numRef>
              <c:f>Sheet1!$C$2:$C$4</c:f>
              <c:numCache>
                <c:formatCode>General</c:formatCode>
                <c:ptCount val="3"/>
                <c:pt idx="0">
                  <c:v>0.4</c:v>
                </c:pt>
                <c:pt idx="1">
                  <c:v>0.39</c:v>
                </c:pt>
                <c:pt idx="2">
                  <c:v>0.45</c:v>
                </c:pt>
              </c:numCache>
            </c:numRef>
          </c:val>
          <c:extLst>
            <c:ext xmlns:c16="http://schemas.microsoft.com/office/drawing/2014/chart" uri="{C3380CC4-5D6E-409C-BE32-E72D297353CC}">
              <c16:uniqueId val="{00000001-A638-456E-A73B-7012DCA4FD24}"/>
            </c:ext>
          </c:extLst>
        </c:ser>
        <c:ser>
          <c:idx val="2"/>
          <c:order val="2"/>
          <c:tx>
            <c:strRef>
              <c:f>Sheet1!$D$1</c:f>
              <c:strCache>
                <c:ptCount val="1"/>
                <c:pt idx="0">
                  <c:v>Medium Crime</c:v>
                </c:pt>
              </c:strCache>
            </c:strRef>
          </c:tx>
          <c:spPr>
            <a:solidFill>
              <a:srgbClr val="00B050"/>
            </a:solidFill>
            <a:ln>
              <a:noFill/>
            </a:ln>
            <a:effectLst/>
          </c:spPr>
          <c:invertIfNegative val="0"/>
          <c:cat>
            <c:strRef>
              <c:f>Sheet1!$A$2:$A$4</c:f>
              <c:strCache>
                <c:ptCount val="3"/>
                <c:pt idx="0">
                  <c:v>Kendall Tau</c:v>
                </c:pt>
                <c:pt idx="1">
                  <c:v>Forward Selection</c:v>
                </c:pt>
                <c:pt idx="2">
                  <c:v>Gradient Boosting</c:v>
                </c:pt>
              </c:strCache>
            </c:strRef>
          </c:cat>
          <c:val>
            <c:numRef>
              <c:f>Sheet1!$D$2:$D$4</c:f>
              <c:numCache>
                <c:formatCode>General</c:formatCode>
                <c:ptCount val="3"/>
                <c:pt idx="0">
                  <c:v>0.36</c:v>
                </c:pt>
                <c:pt idx="1">
                  <c:v>0.35</c:v>
                </c:pt>
                <c:pt idx="2">
                  <c:v>0.38</c:v>
                </c:pt>
              </c:numCache>
            </c:numRef>
          </c:val>
          <c:extLst>
            <c:ext xmlns:c16="http://schemas.microsoft.com/office/drawing/2014/chart" uri="{C3380CC4-5D6E-409C-BE32-E72D297353CC}">
              <c16:uniqueId val="{00000002-A638-456E-A73B-7012DCA4FD24}"/>
            </c:ext>
          </c:extLst>
        </c:ser>
        <c:ser>
          <c:idx val="3"/>
          <c:order val="3"/>
          <c:tx>
            <c:strRef>
              <c:f>Sheet1!$E$1</c:f>
              <c:strCache>
                <c:ptCount val="1"/>
                <c:pt idx="0">
                  <c:v>Low Crime</c:v>
                </c:pt>
              </c:strCache>
            </c:strRef>
          </c:tx>
          <c:spPr>
            <a:solidFill>
              <a:schemeClr val="accent4"/>
            </a:solidFill>
            <a:ln>
              <a:noFill/>
            </a:ln>
            <a:effectLst/>
          </c:spPr>
          <c:invertIfNegative val="0"/>
          <c:cat>
            <c:strRef>
              <c:f>Sheet1!$A$2:$A$4</c:f>
              <c:strCache>
                <c:ptCount val="3"/>
                <c:pt idx="0">
                  <c:v>Kendall Tau</c:v>
                </c:pt>
                <c:pt idx="1">
                  <c:v>Forward Selection</c:v>
                </c:pt>
                <c:pt idx="2">
                  <c:v>Gradient Boosting</c:v>
                </c:pt>
              </c:strCache>
            </c:strRef>
          </c:cat>
          <c:val>
            <c:numRef>
              <c:f>Sheet1!$E$2:$E$4</c:f>
              <c:numCache>
                <c:formatCode>General</c:formatCode>
                <c:ptCount val="3"/>
                <c:pt idx="0">
                  <c:v>0.31</c:v>
                </c:pt>
                <c:pt idx="1">
                  <c:v>0.35</c:v>
                </c:pt>
                <c:pt idx="2">
                  <c:v>0.44</c:v>
                </c:pt>
              </c:numCache>
            </c:numRef>
          </c:val>
          <c:extLst>
            <c:ext xmlns:c16="http://schemas.microsoft.com/office/drawing/2014/chart" uri="{C3380CC4-5D6E-409C-BE32-E72D297353CC}">
              <c16:uniqueId val="{00000003-A638-456E-A73B-7012DCA4FD24}"/>
            </c:ext>
          </c:extLst>
        </c:ser>
        <c:ser>
          <c:idx val="4"/>
          <c:order val="4"/>
          <c:tx>
            <c:strRef>
              <c:f>Sheet1!$F$1</c:f>
              <c:strCache>
                <c:ptCount val="1"/>
                <c:pt idx="0">
                  <c:v>Very Low Crime</c:v>
                </c:pt>
              </c:strCache>
            </c:strRef>
          </c:tx>
          <c:spPr>
            <a:solidFill>
              <a:schemeClr val="accent5"/>
            </a:solidFill>
            <a:ln>
              <a:noFill/>
            </a:ln>
            <a:effectLst/>
          </c:spPr>
          <c:invertIfNegative val="0"/>
          <c:cat>
            <c:strRef>
              <c:f>Sheet1!$A$2:$A$4</c:f>
              <c:strCache>
                <c:ptCount val="3"/>
                <c:pt idx="0">
                  <c:v>Kendall Tau</c:v>
                </c:pt>
                <c:pt idx="1">
                  <c:v>Forward Selection</c:v>
                </c:pt>
                <c:pt idx="2">
                  <c:v>Gradient Boosting</c:v>
                </c:pt>
              </c:strCache>
            </c:strRef>
          </c:cat>
          <c:val>
            <c:numRef>
              <c:f>Sheet1!$F$2:$F$4</c:f>
              <c:numCache>
                <c:formatCode>General</c:formatCode>
                <c:ptCount val="3"/>
                <c:pt idx="0">
                  <c:v>0.55000000000000004</c:v>
                </c:pt>
                <c:pt idx="1">
                  <c:v>0.55000000000000004</c:v>
                </c:pt>
                <c:pt idx="2">
                  <c:v>0.59</c:v>
                </c:pt>
              </c:numCache>
            </c:numRef>
          </c:val>
          <c:extLst>
            <c:ext xmlns:c16="http://schemas.microsoft.com/office/drawing/2014/chart" uri="{C3380CC4-5D6E-409C-BE32-E72D297353CC}">
              <c16:uniqueId val="{00000004-A638-456E-A73B-7012DCA4FD24}"/>
            </c:ext>
          </c:extLst>
        </c:ser>
        <c:dLbls>
          <c:showLegendKey val="0"/>
          <c:showVal val="0"/>
          <c:showCatName val="0"/>
          <c:showSerName val="0"/>
          <c:showPercent val="0"/>
          <c:showBubbleSize val="0"/>
        </c:dLbls>
        <c:gapWidth val="219"/>
        <c:overlap val="-27"/>
        <c:axId val="840805392"/>
        <c:axId val="220554815"/>
      </c:barChart>
      <c:catAx>
        <c:axId val="840805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20554815"/>
        <c:crosses val="autoZero"/>
        <c:auto val="1"/>
        <c:lblAlgn val="ctr"/>
        <c:lblOffset val="100"/>
        <c:noMultiLvlLbl val="0"/>
      </c:catAx>
      <c:valAx>
        <c:axId val="22055481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408053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CA" dirty="0"/>
              <a:t>Recall</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Very High Crime</c:v>
                </c:pt>
              </c:strCache>
            </c:strRef>
          </c:tx>
          <c:spPr>
            <a:solidFill>
              <a:schemeClr val="accent1"/>
            </a:solidFill>
            <a:ln>
              <a:noFill/>
            </a:ln>
            <a:effectLst/>
          </c:spPr>
          <c:invertIfNegative val="0"/>
          <c:cat>
            <c:strRef>
              <c:f>Sheet1!$A$2:$A$4</c:f>
              <c:strCache>
                <c:ptCount val="3"/>
                <c:pt idx="0">
                  <c:v>Kendall Tau</c:v>
                </c:pt>
                <c:pt idx="1">
                  <c:v>Forward Selection</c:v>
                </c:pt>
                <c:pt idx="2">
                  <c:v>Gradient Boosting</c:v>
                </c:pt>
              </c:strCache>
            </c:strRef>
          </c:cat>
          <c:val>
            <c:numRef>
              <c:f>Sheet1!$B$2:$B$4</c:f>
              <c:numCache>
                <c:formatCode>General</c:formatCode>
                <c:ptCount val="3"/>
                <c:pt idx="0">
                  <c:v>0.63</c:v>
                </c:pt>
                <c:pt idx="1">
                  <c:v>0.59</c:v>
                </c:pt>
                <c:pt idx="2">
                  <c:v>0.66</c:v>
                </c:pt>
              </c:numCache>
            </c:numRef>
          </c:val>
          <c:extLst>
            <c:ext xmlns:c16="http://schemas.microsoft.com/office/drawing/2014/chart" uri="{C3380CC4-5D6E-409C-BE32-E72D297353CC}">
              <c16:uniqueId val="{00000000-A638-456E-A73B-7012DCA4FD24}"/>
            </c:ext>
          </c:extLst>
        </c:ser>
        <c:ser>
          <c:idx val="1"/>
          <c:order val="1"/>
          <c:tx>
            <c:strRef>
              <c:f>Sheet1!$C$1</c:f>
              <c:strCache>
                <c:ptCount val="1"/>
                <c:pt idx="0">
                  <c:v>High Crime</c:v>
                </c:pt>
              </c:strCache>
            </c:strRef>
          </c:tx>
          <c:spPr>
            <a:solidFill>
              <a:schemeClr val="accent2"/>
            </a:solidFill>
            <a:ln>
              <a:noFill/>
            </a:ln>
            <a:effectLst/>
          </c:spPr>
          <c:invertIfNegative val="0"/>
          <c:cat>
            <c:strRef>
              <c:f>Sheet1!$A$2:$A$4</c:f>
              <c:strCache>
                <c:ptCount val="3"/>
                <c:pt idx="0">
                  <c:v>Kendall Tau</c:v>
                </c:pt>
                <c:pt idx="1">
                  <c:v>Forward Selection</c:v>
                </c:pt>
                <c:pt idx="2">
                  <c:v>Gradient Boosting</c:v>
                </c:pt>
              </c:strCache>
            </c:strRef>
          </c:cat>
          <c:val>
            <c:numRef>
              <c:f>Sheet1!$C$2:$C$4</c:f>
              <c:numCache>
                <c:formatCode>General</c:formatCode>
                <c:ptCount val="3"/>
                <c:pt idx="0">
                  <c:v>0.39</c:v>
                </c:pt>
                <c:pt idx="1">
                  <c:v>0.34</c:v>
                </c:pt>
                <c:pt idx="2">
                  <c:v>0.47</c:v>
                </c:pt>
              </c:numCache>
            </c:numRef>
          </c:val>
          <c:extLst>
            <c:ext xmlns:c16="http://schemas.microsoft.com/office/drawing/2014/chart" uri="{C3380CC4-5D6E-409C-BE32-E72D297353CC}">
              <c16:uniqueId val="{00000001-A638-456E-A73B-7012DCA4FD24}"/>
            </c:ext>
          </c:extLst>
        </c:ser>
        <c:ser>
          <c:idx val="2"/>
          <c:order val="2"/>
          <c:tx>
            <c:strRef>
              <c:f>Sheet1!$D$1</c:f>
              <c:strCache>
                <c:ptCount val="1"/>
                <c:pt idx="0">
                  <c:v>Medium Crime</c:v>
                </c:pt>
              </c:strCache>
            </c:strRef>
          </c:tx>
          <c:spPr>
            <a:solidFill>
              <a:srgbClr val="00B050"/>
            </a:solidFill>
            <a:ln>
              <a:noFill/>
            </a:ln>
            <a:effectLst/>
          </c:spPr>
          <c:invertIfNegative val="0"/>
          <c:cat>
            <c:strRef>
              <c:f>Sheet1!$A$2:$A$4</c:f>
              <c:strCache>
                <c:ptCount val="3"/>
                <c:pt idx="0">
                  <c:v>Kendall Tau</c:v>
                </c:pt>
                <c:pt idx="1">
                  <c:v>Forward Selection</c:v>
                </c:pt>
                <c:pt idx="2">
                  <c:v>Gradient Boosting</c:v>
                </c:pt>
              </c:strCache>
            </c:strRef>
          </c:cat>
          <c:val>
            <c:numRef>
              <c:f>Sheet1!$D$2:$D$4</c:f>
              <c:numCache>
                <c:formatCode>General</c:formatCode>
                <c:ptCount val="3"/>
                <c:pt idx="0">
                  <c:v>0.38</c:v>
                </c:pt>
                <c:pt idx="1">
                  <c:v>0.43</c:v>
                </c:pt>
                <c:pt idx="2">
                  <c:v>0.42</c:v>
                </c:pt>
              </c:numCache>
            </c:numRef>
          </c:val>
          <c:extLst>
            <c:ext xmlns:c16="http://schemas.microsoft.com/office/drawing/2014/chart" uri="{C3380CC4-5D6E-409C-BE32-E72D297353CC}">
              <c16:uniqueId val="{00000002-A638-456E-A73B-7012DCA4FD24}"/>
            </c:ext>
          </c:extLst>
        </c:ser>
        <c:ser>
          <c:idx val="3"/>
          <c:order val="3"/>
          <c:tx>
            <c:strRef>
              <c:f>Sheet1!$E$1</c:f>
              <c:strCache>
                <c:ptCount val="1"/>
                <c:pt idx="0">
                  <c:v>Low Crime</c:v>
                </c:pt>
              </c:strCache>
            </c:strRef>
          </c:tx>
          <c:spPr>
            <a:solidFill>
              <a:schemeClr val="accent4"/>
            </a:solidFill>
            <a:ln>
              <a:noFill/>
            </a:ln>
            <a:effectLst/>
          </c:spPr>
          <c:invertIfNegative val="0"/>
          <c:cat>
            <c:strRef>
              <c:f>Sheet1!$A$2:$A$4</c:f>
              <c:strCache>
                <c:ptCount val="3"/>
                <c:pt idx="0">
                  <c:v>Kendall Tau</c:v>
                </c:pt>
                <c:pt idx="1">
                  <c:v>Forward Selection</c:v>
                </c:pt>
                <c:pt idx="2">
                  <c:v>Gradient Boosting</c:v>
                </c:pt>
              </c:strCache>
            </c:strRef>
          </c:cat>
          <c:val>
            <c:numRef>
              <c:f>Sheet1!$E$2:$E$4</c:f>
              <c:numCache>
                <c:formatCode>General</c:formatCode>
                <c:ptCount val="3"/>
                <c:pt idx="0">
                  <c:v>0.11</c:v>
                </c:pt>
                <c:pt idx="1">
                  <c:v>7.0000000000000007E-2</c:v>
                </c:pt>
                <c:pt idx="2">
                  <c:v>0.08</c:v>
                </c:pt>
              </c:numCache>
            </c:numRef>
          </c:val>
          <c:extLst>
            <c:ext xmlns:c16="http://schemas.microsoft.com/office/drawing/2014/chart" uri="{C3380CC4-5D6E-409C-BE32-E72D297353CC}">
              <c16:uniqueId val="{00000003-A638-456E-A73B-7012DCA4FD24}"/>
            </c:ext>
          </c:extLst>
        </c:ser>
        <c:ser>
          <c:idx val="4"/>
          <c:order val="4"/>
          <c:tx>
            <c:strRef>
              <c:f>Sheet1!$F$1</c:f>
              <c:strCache>
                <c:ptCount val="1"/>
                <c:pt idx="0">
                  <c:v>Very Low Crime</c:v>
                </c:pt>
              </c:strCache>
            </c:strRef>
          </c:tx>
          <c:spPr>
            <a:solidFill>
              <a:schemeClr val="accent5"/>
            </a:solidFill>
            <a:ln>
              <a:noFill/>
            </a:ln>
            <a:effectLst/>
          </c:spPr>
          <c:invertIfNegative val="0"/>
          <c:cat>
            <c:strRef>
              <c:f>Sheet1!$A$2:$A$4</c:f>
              <c:strCache>
                <c:ptCount val="3"/>
                <c:pt idx="0">
                  <c:v>Kendall Tau</c:v>
                </c:pt>
                <c:pt idx="1">
                  <c:v>Forward Selection</c:v>
                </c:pt>
                <c:pt idx="2">
                  <c:v>Gradient Boosting</c:v>
                </c:pt>
              </c:strCache>
            </c:strRef>
          </c:cat>
          <c:val>
            <c:numRef>
              <c:f>Sheet1!$F$2:$F$4</c:f>
              <c:numCache>
                <c:formatCode>General</c:formatCode>
                <c:ptCount val="3"/>
                <c:pt idx="0">
                  <c:v>0.81</c:v>
                </c:pt>
                <c:pt idx="1">
                  <c:v>0.82</c:v>
                </c:pt>
                <c:pt idx="2">
                  <c:v>0.86</c:v>
                </c:pt>
              </c:numCache>
            </c:numRef>
          </c:val>
          <c:extLst>
            <c:ext xmlns:c16="http://schemas.microsoft.com/office/drawing/2014/chart" uri="{C3380CC4-5D6E-409C-BE32-E72D297353CC}">
              <c16:uniqueId val="{00000004-A638-456E-A73B-7012DCA4FD24}"/>
            </c:ext>
          </c:extLst>
        </c:ser>
        <c:dLbls>
          <c:showLegendKey val="0"/>
          <c:showVal val="0"/>
          <c:showCatName val="0"/>
          <c:showSerName val="0"/>
          <c:showPercent val="0"/>
          <c:showBubbleSize val="0"/>
        </c:dLbls>
        <c:gapWidth val="219"/>
        <c:overlap val="-27"/>
        <c:axId val="840805392"/>
        <c:axId val="220554815"/>
      </c:barChart>
      <c:catAx>
        <c:axId val="84080539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220554815"/>
        <c:crosses val="autoZero"/>
        <c:auto val="1"/>
        <c:lblAlgn val="ctr"/>
        <c:lblOffset val="100"/>
        <c:noMultiLvlLbl val="0"/>
      </c:catAx>
      <c:valAx>
        <c:axId val="220554815"/>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84080539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CA" dirty="0"/>
              <a:t>Accuracy</a:t>
            </a:r>
            <a:r>
              <a:rPr lang="en-CA" baseline="0" dirty="0"/>
              <a:t> Scores</a:t>
            </a:r>
            <a:endParaRPr lang="en-CA"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0"/>
        <c:ser>
          <c:idx val="0"/>
          <c:order val="0"/>
          <c:tx>
            <c:strRef>
              <c:f>Sheet1!$B$1</c:f>
              <c:strCache>
                <c:ptCount val="1"/>
                <c:pt idx="0">
                  <c:v>Training Data</c:v>
                </c:pt>
              </c:strCache>
            </c:strRef>
          </c:tx>
          <c:spPr>
            <a:solidFill>
              <a:schemeClr val="accent1"/>
            </a:solidFill>
            <a:ln>
              <a:noFill/>
            </a:ln>
            <a:effectLst/>
          </c:spPr>
          <c:invertIfNegative val="0"/>
          <c:cat>
            <c:strRef>
              <c:f>Sheet1!$A$2:$A$4</c:f>
              <c:strCache>
                <c:ptCount val="3"/>
                <c:pt idx="0">
                  <c:v>Kendal Tau</c:v>
                </c:pt>
                <c:pt idx="1">
                  <c:v>Forward Selection</c:v>
                </c:pt>
                <c:pt idx="2">
                  <c:v>Gradient Boosting</c:v>
                </c:pt>
              </c:strCache>
            </c:strRef>
          </c:cat>
          <c:val>
            <c:numRef>
              <c:f>Sheet1!$B$2:$B$4</c:f>
              <c:numCache>
                <c:formatCode>General</c:formatCode>
                <c:ptCount val="3"/>
                <c:pt idx="0">
                  <c:v>0.52</c:v>
                </c:pt>
                <c:pt idx="1">
                  <c:v>0.53</c:v>
                </c:pt>
                <c:pt idx="2">
                  <c:v>0.51</c:v>
                </c:pt>
              </c:numCache>
            </c:numRef>
          </c:val>
          <c:extLst>
            <c:ext xmlns:c16="http://schemas.microsoft.com/office/drawing/2014/chart" uri="{C3380CC4-5D6E-409C-BE32-E72D297353CC}">
              <c16:uniqueId val="{00000000-D9C4-43A4-A191-4FBA5C0DC48E}"/>
            </c:ext>
          </c:extLst>
        </c:ser>
        <c:ser>
          <c:idx val="1"/>
          <c:order val="1"/>
          <c:tx>
            <c:strRef>
              <c:f>Sheet1!$C$1</c:f>
              <c:strCache>
                <c:ptCount val="1"/>
                <c:pt idx="0">
                  <c:v>Test Data</c:v>
                </c:pt>
              </c:strCache>
            </c:strRef>
          </c:tx>
          <c:spPr>
            <a:solidFill>
              <a:schemeClr val="accent2"/>
            </a:solidFill>
            <a:ln>
              <a:noFill/>
            </a:ln>
            <a:effectLst/>
          </c:spPr>
          <c:invertIfNegative val="0"/>
          <c:cat>
            <c:strRef>
              <c:f>Sheet1!$A$2:$A$4</c:f>
              <c:strCache>
                <c:ptCount val="3"/>
                <c:pt idx="0">
                  <c:v>Kendal Tau</c:v>
                </c:pt>
                <c:pt idx="1">
                  <c:v>Forward Selection</c:v>
                </c:pt>
                <c:pt idx="2">
                  <c:v>Gradient Boosting</c:v>
                </c:pt>
              </c:strCache>
            </c:strRef>
          </c:cat>
          <c:val>
            <c:numRef>
              <c:f>Sheet1!$C$2:$C$4</c:f>
              <c:numCache>
                <c:formatCode>General</c:formatCode>
                <c:ptCount val="3"/>
                <c:pt idx="0">
                  <c:v>0.49</c:v>
                </c:pt>
                <c:pt idx="1">
                  <c:v>0.48</c:v>
                </c:pt>
                <c:pt idx="2">
                  <c:v>0.53</c:v>
                </c:pt>
              </c:numCache>
            </c:numRef>
          </c:val>
          <c:extLst>
            <c:ext xmlns:c16="http://schemas.microsoft.com/office/drawing/2014/chart" uri="{C3380CC4-5D6E-409C-BE32-E72D297353CC}">
              <c16:uniqueId val="{00000001-D9C4-43A4-A191-4FBA5C0DC48E}"/>
            </c:ext>
          </c:extLst>
        </c:ser>
        <c:dLbls>
          <c:showLegendKey val="0"/>
          <c:showVal val="0"/>
          <c:showCatName val="0"/>
          <c:showSerName val="0"/>
          <c:showPercent val="0"/>
          <c:showBubbleSize val="0"/>
        </c:dLbls>
        <c:gapWidth val="219"/>
        <c:overlap val="-27"/>
        <c:axId val="1222308672"/>
        <c:axId val="1222160368"/>
      </c:barChart>
      <c:catAx>
        <c:axId val="1222308672"/>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22160368"/>
        <c:crosses val="autoZero"/>
        <c:auto val="1"/>
        <c:lblAlgn val="ctr"/>
        <c:lblOffset val="100"/>
        <c:noMultiLvlLbl val="0"/>
      </c:catAx>
      <c:valAx>
        <c:axId val="1222160368"/>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2223086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1"/>
        <c:ser>
          <c:idx val="0"/>
          <c:order val="0"/>
          <c:tx>
            <c:strRef>
              <c:f>Sheet1!$B$1</c:f>
              <c:strCache>
                <c:ptCount val="1"/>
                <c:pt idx="0">
                  <c:v>Matthew's Correlation Coefficient</c:v>
                </c:pt>
              </c:strCache>
            </c:strRef>
          </c:tx>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592D-4847-A314-921A5E4C3D82}"/>
              </c:ext>
            </c:extLst>
          </c:dPt>
          <c:dPt>
            <c:idx val="1"/>
            <c:invertIfNegative val="0"/>
            <c:bubble3D val="0"/>
            <c:spPr>
              <a:solidFill>
                <a:schemeClr val="accent3"/>
              </a:solidFill>
              <a:ln>
                <a:noFill/>
              </a:ln>
              <a:effectLst/>
            </c:spPr>
            <c:extLst>
              <c:ext xmlns:c16="http://schemas.microsoft.com/office/drawing/2014/chart" uri="{C3380CC4-5D6E-409C-BE32-E72D297353CC}">
                <c16:uniqueId val="{00000003-592D-4847-A314-921A5E4C3D82}"/>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5-592D-4847-A314-921A5E4C3D82}"/>
              </c:ext>
            </c:extLst>
          </c:dPt>
          <c:cat>
            <c:strRef>
              <c:f>Sheet1!$A$2:$A$4</c:f>
              <c:strCache>
                <c:ptCount val="3"/>
                <c:pt idx="0">
                  <c:v>Kendall Tau</c:v>
                </c:pt>
                <c:pt idx="1">
                  <c:v>Forward Selection</c:v>
                </c:pt>
                <c:pt idx="2">
                  <c:v>Gradient Boosting</c:v>
                </c:pt>
              </c:strCache>
            </c:strRef>
          </c:cat>
          <c:val>
            <c:numRef>
              <c:f>Sheet1!$B$2:$B$4</c:f>
              <c:numCache>
                <c:formatCode>General</c:formatCode>
                <c:ptCount val="3"/>
                <c:pt idx="0">
                  <c:v>0.36</c:v>
                </c:pt>
                <c:pt idx="1">
                  <c:v>0.35</c:v>
                </c:pt>
                <c:pt idx="2">
                  <c:v>0.41</c:v>
                </c:pt>
              </c:numCache>
            </c:numRef>
          </c:val>
          <c:extLst>
            <c:ext xmlns:c16="http://schemas.microsoft.com/office/drawing/2014/chart" uri="{C3380CC4-5D6E-409C-BE32-E72D297353CC}">
              <c16:uniqueId val="{00000000-AC01-4C19-B917-F93FF70697F3}"/>
            </c:ext>
          </c:extLst>
        </c:ser>
        <c:dLbls>
          <c:showLegendKey val="0"/>
          <c:showVal val="0"/>
          <c:showCatName val="0"/>
          <c:showSerName val="0"/>
          <c:showPercent val="0"/>
          <c:showBubbleSize val="0"/>
        </c:dLbls>
        <c:gapWidth val="219"/>
        <c:overlap val="-27"/>
        <c:axId val="368462335"/>
        <c:axId val="418775695"/>
      </c:barChart>
      <c:catAx>
        <c:axId val="3684623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18775695"/>
        <c:crosses val="autoZero"/>
        <c:auto val="1"/>
        <c:lblAlgn val="ctr"/>
        <c:lblOffset val="100"/>
        <c:noMultiLvlLbl val="0"/>
      </c:catAx>
      <c:valAx>
        <c:axId val="418775695"/>
        <c:scaling>
          <c:orientation val="minMax"/>
        </c:scaling>
        <c:delete val="0"/>
        <c:axPos val="l"/>
        <c:majorGridlines>
          <c:spPr>
            <a:ln w="9525" cap="flat" cmpd="sng" algn="ctr">
              <a:solidFill>
                <a:schemeClr val="tx1">
                  <a:lumMod val="15000"/>
                  <a:lumOff val="85000"/>
                </a:schemeClr>
              </a:solidFill>
              <a:round/>
            </a:ln>
            <a:effectLst/>
          </c:spPr>
        </c:majorGridlines>
        <c:numFmt formatCode="#,##0.0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846233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Execution</a:t>
            </a:r>
            <a:r>
              <a:rPr lang="en-US" baseline="0" dirty="0"/>
              <a:t> Time (sec)</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1"/>
        <c:ser>
          <c:idx val="0"/>
          <c:order val="0"/>
          <c:tx>
            <c:strRef>
              <c:f>Sheet1!$B$1</c:f>
              <c:strCache>
                <c:ptCount val="1"/>
                <c:pt idx="0">
                  <c:v>Matthew's Correlation Coefficient</c:v>
                </c:pt>
              </c:strCache>
            </c:strRef>
          </c:tx>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51C9-4CB6-8761-D47196B16E50}"/>
              </c:ext>
            </c:extLst>
          </c:dPt>
          <c:dPt>
            <c:idx val="1"/>
            <c:invertIfNegative val="0"/>
            <c:bubble3D val="0"/>
            <c:spPr>
              <a:solidFill>
                <a:schemeClr val="accent3"/>
              </a:solidFill>
              <a:ln>
                <a:noFill/>
              </a:ln>
              <a:effectLst/>
            </c:spPr>
            <c:extLst>
              <c:ext xmlns:c16="http://schemas.microsoft.com/office/drawing/2014/chart" uri="{C3380CC4-5D6E-409C-BE32-E72D297353CC}">
                <c16:uniqueId val="{00000003-51C9-4CB6-8761-D47196B16E50}"/>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5-51C9-4CB6-8761-D47196B16E50}"/>
              </c:ext>
            </c:extLst>
          </c:dPt>
          <c:cat>
            <c:strRef>
              <c:f>Sheet1!$A$2:$A$4</c:f>
              <c:strCache>
                <c:ptCount val="3"/>
                <c:pt idx="0">
                  <c:v>Kendall Tau</c:v>
                </c:pt>
                <c:pt idx="1">
                  <c:v>Forward Selection</c:v>
                </c:pt>
                <c:pt idx="2">
                  <c:v>Gradient Boosting</c:v>
                </c:pt>
              </c:strCache>
            </c:strRef>
          </c:cat>
          <c:val>
            <c:numRef>
              <c:f>Sheet1!$B$2:$B$4</c:f>
              <c:numCache>
                <c:formatCode>General</c:formatCode>
                <c:ptCount val="3"/>
                <c:pt idx="0">
                  <c:v>12.89</c:v>
                </c:pt>
                <c:pt idx="1">
                  <c:v>266.77999999999997</c:v>
                </c:pt>
                <c:pt idx="2">
                  <c:v>28.18</c:v>
                </c:pt>
              </c:numCache>
            </c:numRef>
          </c:val>
          <c:extLst>
            <c:ext xmlns:c16="http://schemas.microsoft.com/office/drawing/2014/chart" uri="{C3380CC4-5D6E-409C-BE32-E72D297353CC}">
              <c16:uniqueId val="{00000000-AC01-4C19-B917-F93FF70697F3}"/>
            </c:ext>
          </c:extLst>
        </c:ser>
        <c:dLbls>
          <c:showLegendKey val="0"/>
          <c:showVal val="0"/>
          <c:showCatName val="0"/>
          <c:showSerName val="0"/>
          <c:showPercent val="0"/>
          <c:showBubbleSize val="0"/>
        </c:dLbls>
        <c:gapWidth val="219"/>
        <c:overlap val="-27"/>
        <c:axId val="368462335"/>
        <c:axId val="418775695"/>
      </c:barChart>
      <c:catAx>
        <c:axId val="3684623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18775695"/>
        <c:crosses val="autoZero"/>
        <c:auto val="1"/>
        <c:lblAlgn val="ctr"/>
        <c:lblOffset val="100"/>
        <c:noMultiLvlLbl val="0"/>
      </c:catAx>
      <c:valAx>
        <c:axId val="418775695"/>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846233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a:t>Memory</a:t>
            </a:r>
            <a:r>
              <a:rPr lang="en-US" baseline="0" dirty="0"/>
              <a:t> Use (KiB)</a:t>
            </a:r>
            <a:endParaRPr lang="en-US" dirty="0"/>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col"/>
        <c:grouping val="clustered"/>
        <c:varyColors val="1"/>
        <c:ser>
          <c:idx val="0"/>
          <c:order val="0"/>
          <c:tx>
            <c:strRef>
              <c:f>Sheet1!$B$1</c:f>
              <c:strCache>
                <c:ptCount val="1"/>
                <c:pt idx="0">
                  <c:v>Matthew's Correlation Coefficient</c:v>
                </c:pt>
              </c:strCache>
            </c:strRef>
          </c:tx>
          <c:invertIfNegative val="0"/>
          <c:dPt>
            <c:idx val="0"/>
            <c:invertIfNegative val="0"/>
            <c:bubble3D val="0"/>
            <c:spPr>
              <a:solidFill>
                <a:schemeClr val="accent1"/>
              </a:solidFill>
              <a:ln>
                <a:noFill/>
              </a:ln>
              <a:effectLst/>
            </c:spPr>
            <c:extLst>
              <c:ext xmlns:c16="http://schemas.microsoft.com/office/drawing/2014/chart" uri="{C3380CC4-5D6E-409C-BE32-E72D297353CC}">
                <c16:uniqueId val="{00000001-51C9-4CB6-8761-D47196B16E50}"/>
              </c:ext>
            </c:extLst>
          </c:dPt>
          <c:dPt>
            <c:idx val="1"/>
            <c:invertIfNegative val="0"/>
            <c:bubble3D val="0"/>
            <c:spPr>
              <a:solidFill>
                <a:schemeClr val="accent3"/>
              </a:solidFill>
              <a:ln>
                <a:noFill/>
              </a:ln>
              <a:effectLst/>
            </c:spPr>
            <c:extLst>
              <c:ext xmlns:c16="http://schemas.microsoft.com/office/drawing/2014/chart" uri="{C3380CC4-5D6E-409C-BE32-E72D297353CC}">
                <c16:uniqueId val="{00000003-51C9-4CB6-8761-D47196B16E50}"/>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5-51C9-4CB6-8761-D47196B16E50}"/>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1197" b="1"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Sheet1!$A$2:$A$4</c:f>
              <c:strCache>
                <c:ptCount val="3"/>
                <c:pt idx="0">
                  <c:v>Kendall Tau</c:v>
                </c:pt>
                <c:pt idx="1">
                  <c:v>Forward Selection</c:v>
                </c:pt>
                <c:pt idx="2">
                  <c:v>Gradient Boosting</c:v>
                </c:pt>
              </c:strCache>
            </c:strRef>
          </c:cat>
          <c:val>
            <c:numRef>
              <c:f>Sheet1!$B$2:$B$4</c:f>
              <c:numCache>
                <c:formatCode>General</c:formatCode>
                <c:ptCount val="3"/>
                <c:pt idx="0">
                  <c:v>49526</c:v>
                </c:pt>
                <c:pt idx="1">
                  <c:v>49481</c:v>
                </c:pt>
                <c:pt idx="2">
                  <c:v>50899</c:v>
                </c:pt>
              </c:numCache>
            </c:numRef>
          </c:val>
          <c:extLst>
            <c:ext xmlns:c16="http://schemas.microsoft.com/office/drawing/2014/chart" uri="{C3380CC4-5D6E-409C-BE32-E72D297353CC}">
              <c16:uniqueId val="{00000000-AC01-4C19-B917-F93FF70697F3}"/>
            </c:ext>
          </c:extLst>
        </c:ser>
        <c:dLbls>
          <c:showLegendKey val="0"/>
          <c:showVal val="0"/>
          <c:showCatName val="0"/>
          <c:showSerName val="0"/>
          <c:showPercent val="0"/>
          <c:showBubbleSize val="0"/>
        </c:dLbls>
        <c:gapWidth val="219"/>
        <c:overlap val="-27"/>
        <c:axId val="368462335"/>
        <c:axId val="418775695"/>
      </c:barChart>
      <c:catAx>
        <c:axId val="368462335"/>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418775695"/>
        <c:crosses val="autoZero"/>
        <c:auto val="1"/>
        <c:lblAlgn val="ctr"/>
        <c:lblOffset val="100"/>
        <c:noMultiLvlLbl val="0"/>
      </c:catAx>
      <c:valAx>
        <c:axId val="418775695"/>
        <c:scaling>
          <c:orientation val="minMax"/>
          <c:max val="55000"/>
          <c:min val="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368462335"/>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1">
  <a:schemeClr val="accent1"/>
  <a:schemeClr val="accent3"/>
  <a:schemeClr val="accent5"/>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0127D47C-56AB-D640-9B17-AAED43BB044D}" type="datetime1">
              <a:rPr lang="en-CA" smtClean="0"/>
              <a:pPr/>
              <a:t>2023-12-05</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E4E487DC-B16F-864E-8478-5A3841A8E726}" type="slidenum">
              <a:rPr lang="en-US" smtClean="0"/>
              <a:pPr/>
              <a:t>‹#›</a:t>
            </a:fld>
            <a:endParaRPr lang="en-US"/>
          </a:p>
        </p:txBody>
      </p:sp>
    </p:spTree>
    <p:extLst>
      <p:ext uri="{BB962C8B-B14F-4D97-AF65-F5344CB8AC3E}">
        <p14:creationId xmlns:p14="http://schemas.microsoft.com/office/powerpoint/2010/main" val="3164231527"/>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8720886C-4F01-C94F-A2D6-4788DD63E257}" type="datetime1">
              <a:rPr lang="en-CA" smtClean="0"/>
              <a:pPr/>
              <a:t>2023-12-05</a:t>
            </a:fld>
            <a:endParaRPr lang="en-CA"/>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9F338372-CF29-40A2-B068-973AB56E9997}" type="slidenum">
              <a:rPr lang="en-CA" smtClean="0"/>
              <a:pPr/>
              <a:t>‹#›</a:t>
            </a:fld>
            <a:endParaRPr lang="en-CA"/>
          </a:p>
        </p:txBody>
      </p:sp>
    </p:spTree>
    <p:extLst>
      <p:ext uri="{BB962C8B-B14F-4D97-AF65-F5344CB8AC3E}">
        <p14:creationId xmlns:p14="http://schemas.microsoft.com/office/powerpoint/2010/main" val="295915149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Previous studies looking at crime data have used feature selection processes to determine the most relevant features to include in their classification or regression models. By running through such procedures, researchers would be able to predict violent and non-violent crime based on the features selected and embedded into their model. In a nutshell, feature selection techniques can be used to remove features from datasets that are statistically uncorrelated with the dependent variables. This reduced dimensionality and computational complexity helps improve the efficiency and accuracy in classification of the model. Three types of techniques are used in feature selection: Filter, Wrapper, and Embedded methods.</a:t>
            </a:r>
          </a:p>
          <a:p>
            <a:endParaRPr lang="en-US" dirty="0"/>
          </a:p>
          <a:p>
            <a:r>
              <a:rPr lang="en-US" dirty="0"/>
              <a:t>Filter Method – Kendall Tau Correlation Coefficient</a:t>
            </a:r>
          </a:p>
          <a:p>
            <a:r>
              <a:rPr lang="en-US" dirty="0"/>
              <a:t>The filter method uses correlation with the target variable to select and remove the less relevant features.</a:t>
            </a:r>
          </a:p>
          <a:p>
            <a:endParaRPr lang="en-US" dirty="0"/>
          </a:p>
          <a:p>
            <a:r>
              <a:rPr lang="en-US" dirty="0"/>
              <a:t>Wrapper Method – Forward Selection</a:t>
            </a:r>
          </a:p>
          <a:p>
            <a:r>
              <a:rPr lang="en-CA" sz="1800" dirty="0">
                <a:effectLst/>
                <a:latin typeface="Arial" panose="020B0604020202020204" pitchFamily="34" charset="0"/>
                <a:cs typeface="Times New Roman" panose="02020603050405020304" pitchFamily="18" charset="0"/>
              </a:rPr>
              <a:t>The wrapper method evaluates the subsets of variables using a machine learning algorithm that looks at all the possible combinations.</a:t>
            </a:r>
          </a:p>
          <a:p>
            <a:endParaRPr lang="en-US" sz="1800" dirty="0">
              <a:effectLst/>
              <a:latin typeface="Arial" panose="020B0604020202020204" pitchFamily="34" charset="0"/>
              <a:cs typeface="Times New Roman" panose="02020603050405020304" pitchFamily="18" charset="0"/>
            </a:endParaRPr>
          </a:p>
          <a:p>
            <a:r>
              <a:rPr lang="en-US" sz="1800" dirty="0">
                <a:effectLst/>
                <a:latin typeface="Arial" panose="020B0604020202020204" pitchFamily="34" charset="0"/>
                <a:cs typeface="Times New Roman" panose="02020603050405020304" pitchFamily="18" charset="0"/>
              </a:rPr>
              <a:t>Embedded Method – Gradient Boosting</a:t>
            </a:r>
          </a:p>
          <a:p>
            <a:r>
              <a:rPr lang="en-US" dirty="0"/>
              <a:t>A hybrid of filter and wrapper methods that performs feature selection and training of the algorithm in parallel (simultaneously). This makes the embedded method faster than the wrapper method and more accurate than the filter method. </a:t>
            </a:r>
          </a:p>
        </p:txBody>
      </p:sp>
      <p:sp>
        <p:nvSpPr>
          <p:cNvPr id="4" name="Slide Number Placeholder 3"/>
          <p:cNvSpPr>
            <a:spLocks noGrp="1"/>
          </p:cNvSpPr>
          <p:nvPr>
            <p:ph type="sldNum" sz="quarter" idx="5"/>
          </p:nvPr>
        </p:nvSpPr>
        <p:spPr/>
        <p:txBody>
          <a:bodyPr/>
          <a:lstStyle/>
          <a:p>
            <a:fld id="{9F338372-CF29-40A2-B068-973AB56E9997}" type="slidenum">
              <a:rPr lang="en-CA" smtClean="0"/>
              <a:pPr/>
              <a:t>2</a:t>
            </a:fld>
            <a:endParaRPr lang="en-CA"/>
          </a:p>
        </p:txBody>
      </p:sp>
    </p:spTree>
    <p:extLst>
      <p:ext uri="{BB962C8B-B14F-4D97-AF65-F5344CB8AC3E}">
        <p14:creationId xmlns:p14="http://schemas.microsoft.com/office/powerpoint/2010/main" val="6386541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From a single run of the code, I had accuracy scores of 0.55 for Kendall Tau, 0.56 for Forward Selection, and 0.54 for Gradient Boosting. The variance for all 3 were 0.25 (rounded to two decimal places).</a:t>
            </a:r>
          </a:p>
        </p:txBody>
      </p:sp>
      <p:sp>
        <p:nvSpPr>
          <p:cNvPr id="4" name="Slide Number Placeholder 3"/>
          <p:cNvSpPr>
            <a:spLocks noGrp="1"/>
          </p:cNvSpPr>
          <p:nvPr>
            <p:ph type="sldNum" sz="quarter" idx="5"/>
          </p:nvPr>
        </p:nvSpPr>
        <p:spPr/>
        <p:txBody>
          <a:bodyPr/>
          <a:lstStyle/>
          <a:p>
            <a:fld id="{9F338372-CF29-40A2-B068-973AB56E9997}" type="slidenum">
              <a:rPr lang="en-CA" smtClean="0"/>
              <a:pPr/>
              <a:t>11</a:t>
            </a:fld>
            <a:endParaRPr lang="en-CA"/>
          </a:p>
        </p:txBody>
      </p:sp>
    </p:spTree>
    <p:extLst>
      <p:ext uri="{BB962C8B-B14F-4D97-AF65-F5344CB8AC3E}">
        <p14:creationId xmlns:p14="http://schemas.microsoft.com/office/powerpoint/2010/main" val="32363728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From a 10-fold cross validation with 3 repeats of the code, I had accuracy scores of 0.52 for Kendall Tau, 0.53 for Forward Selection, and 0.51 for Gradient Boosting. The variance for all 3 were 0.25 (rounded to two decimal places). This is important as you recall that the variance at a single run of code was 0.25 also.</a:t>
            </a:r>
            <a:endParaRPr lang="en-CA"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12</a:t>
            </a:fld>
            <a:endParaRPr lang="en-CA"/>
          </a:p>
        </p:txBody>
      </p:sp>
    </p:spTree>
    <p:extLst>
      <p:ext uri="{BB962C8B-B14F-4D97-AF65-F5344CB8AC3E}">
        <p14:creationId xmlns:p14="http://schemas.microsoft.com/office/powerpoint/2010/main" val="35366928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precision scores were highest among each of the models for very high crime and very low crime, with very high crime scoring higher of the two. This suggests that the model was able to select more true positives accurately over all the positive </a:t>
            </a:r>
            <a:r>
              <a:rPr lang="en-CA" b="1" u="sng" dirty="0"/>
              <a:t>predicted</a:t>
            </a:r>
            <a:r>
              <a:rPr lang="en-CA" dirty="0"/>
              <a:t> observations in this category compared to the other 4 categories of crime. Furthermore, the precision scores seemed to be higher from the gradient boosting technique compared to the other two methods used.</a:t>
            </a:r>
          </a:p>
        </p:txBody>
      </p:sp>
      <p:sp>
        <p:nvSpPr>
          <p:cNvPr id="4" name="Slide Number Placeholder 3"/>
          <p:cNvSpPr>
            <a:spLocks noGrp="1"/>
          </p:cNvSpPr>
          <p:nvPr>
            <p:ph type="sldNum" sz="quarter" idx="5"/>
          </p:nvPr>
        </p:nvSpPr>
        <p:spPr/>
        <p:txBody>
          <a:bodyPr/>
          <a:lstStyle/>
          <a:p>
            <a:fld id="{9F338372-CF29-40A2-B068-973AB56E9997}" type="slidenum">
              <a:rPr lang="en-CA" smtClean="0"/>
              <a:pPr/>
              <a:t>13</a:t>
            </a:fld>
            <a:endParaRPr lang="en-CA"/>
          </a:p>
        </p:txBody>
      </p:sp>
    </p:spTree>
    <p:extLst>
      <p:ext uri="{BB962C8B-B14F-4D97-AF65-F5344CB8AC3E}">
        <p14:creationId xmlns:p14="http://schemas.microsoft.com/office/powerpoint/2010/main" val="317880126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CA" dirty="0"/>
              <a:t>The recall scores were highest among each of the models for very high crime and very low crime, with very low crime scoring higher of the two. This suggests that the model was able to select more true positives accurately over all the </a:t>
            </a:r>
            <a:r>
              <a:rPr lang="en-CA" b="1" u="sng" dirty="0"/>
              <a:t>actual</a:t>
            </a:r>
            <a:r>
              <a:rPr lang="en-CA" dirty="0"/>
              <a:t> positive observations to select from in this category compared to the other 4 categories of crime. In addition, the recall score was very low for low crime category which would mean that all 3 models couldn’t accurately select true positives out of all the actual positive values for this category of crime. Furthermore, the recall scores generally seemed to be higher from the gradient boosting technique compared to the other two methods used.</a:t>
            </a:r>
          </a:p>
          <a:p>
            <a:endParaRPr lang="en-CA"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14</a:t>
            </a:fld>
            <a:endParaRPr lang="en-CA"/>
          </a:p>
        </p:txBody>
      </p:sp>
    </p:spTree>
    <p:extLst>
      <p:ext uri="{BB962C8B-B14F-4D97-AF65-F5344CB8AC3E}">
        <p14:creationId xmlns:p14="http://schemas.microsoft.com/office/powerpoint/2010/main" val="35579116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Comparing the accuracy scores from the 10-fold 3 repeat training data to the accuracy measured of the test data. The models showed that there was some overfitting that happened with the filter and wrapper methods, whereas the gradient boosting model had a better performance with the actual test data. </a:t>
            </a:r>
          </a:p>
        </p:txBody>
      </p:sp>
      <p:sp>
        <p:nvSpPr>
          <p:cNvPr id="4" name="Slide Number Placeholder 3"/>
          <p:cNvSpPr>
            <a:spLocks noGrp="1"/>
          </p:cNvSpPr>
          <p:nvPr>
            <p:ph type="sldNum" sz="quarter" idx="5"/>
          </p:nvPr>
        </p:nvSpPr>
        <p:spPr/>
        <p:txBody>
          <a:bodyPr/>
          <a:lstStyle/>
          <a:p>
            <a:fld id="{9F338372-CF29-40A2-B068-973AB56E9997}" type="slidenum">
              <a:rPr lang="en-CA" smtClean="0"/>
              <a:pPr/>
              <a:t>15</a:t>
            </a:fld>
            <a:endParaRPr lang="en-CA"/>
          </a:p>
        </p:txBody>
      </p:sp>
    </p:spTree>
    <p:extLst>
      <p:ext uri="{BB962C8B-B14F-4D97-AF65-F5344CB8AC3E}">
        <p14:creationId xmlns:p14="http://schemas.microsoft.com/office/powerpoint/2010/main" val="261153069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Matthew’s correlation coefficient is another measure of performance which was highest for the gradient boosting method (0.41) which indicates that the gradient boosting method was better at predicting accurately the positive and negative observations in comparison to the other two models. </a:t>
            </a:r>
          </a:p>
        </p:txBody>
      </p:sp>
      <p:sp>
        <p:nvSpPr>
          <p:cNvPr id="4" name="Slide Number Placeholder 3"/>
          <p:cNvSpPr>
            <a:spLocks noGrp="1"/>
          </p:cNvSpPr>
          <p:nvPr>
            <p:ph type="sldNum" sz="quarter" idx="5"/>
          </p:nvPr>
        </p:nvSpPr>
        <p:spPr/>
        <p:txBody>
          <a:bodyPr/>
          <a:lstStyle/>
          <a:p>
            <a:fld id="{9F338372-CF29-40A2-B068-973AB56E9997}" type="slidenum">
              <a:rPr lang="en-CA" smtClean="0"/>
              <a:pPr/>
              <a:t>16</a:t>
            </a:fld>
            <a:endParaRPr lang="en-CA"/>
          </a:p>
        </p:txBody>
      </p:sp>
    </p:spTree>
    <p:extLst>
      <p:ext uri="{BB962C8B-B14F-4D97-AF65-F5344CB8AC3E}">
        <p14:creationId xmlns:p14="http://schemas.microsoft.com/office/powerpoint/2010/main" val="30780836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Execution time of the three models shows that the filter method was the fastest of the three models and forward selection method was the slowest. </a:t>
            </a:r>
          </a:p>
        </p:txBody>
      </p:sp>
      <p:sp>
        <p:nvSpPr>
          <p:cNvPr id="4" name="Slide Number Placeholder 3"/>
          <p:cNvSpPr>
            <a:spLocks noGrp="1"/>
          </p:cNvSpPr>
          <p:nvPr>
            <p:ph type="sldNum" sz="quarter" idx="5"/>
          </p:nvPr>
        </p:nvSpPr>
        <p:spPr/>
        <p:txBody>
          <a:bodyPr/>
          <a:lstStyle/>
          <a:p>
            <a:fld id="{9F338372-CF29-40A2-B068-973AB56E9997}" type="slidenum">
              <a:rPr lang="en-CA" smtClean="0"/>
              <a:pPr/>
              <a:t>17</a:t>
            </a:fld>
            <a:endParaRPr lang="en-CA"/>
          </a:p>
        </p:txBody>
      </p:sp>
    </p:spTree>
    <p:extLst>
      <p:ext uri="{BB962C8B-B14F-4D97-AF65-F5344CB8AC3E}">
        <p14:creationId xmlns:p14="http://schemas.microsoft.com/office/powerpoint/2010/main" val="4563662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All three models relatively used similar memory usage. However, to be precise, the memory use was the highest in the gradient boosting method compared to the other two models.</a:t>
            </a:r>
          </a:p>
        </p:txBody>
      </p:sp>
      <p:sp>
        <p:nvSpPr>
          <p:cNvPr id="4" name="Slide Number Placeholder 3"/>
          <p:cNvSpPr>
            <a:spLocks noGrp="1"/>
          </p:cNvSpPr>
          <p:nvPr>
            <p:ph type="sldNum" sz="quarter" idx="5"/>
          </p:nvPr>
        </p:nvSpPr>
        <p:spPr/>
        <p:txBody>
          <a:bodyPr/>
          <a:lstStyle/>
          <a:p>
            <a:fld id="{9F338372-CF29-40A2-B068-973AB56E9997}" type="slidenum">
              <a:rPr lang="en-CA" smtClean="0"/>
              <a:pPr/>
              <a:t>18</a:t>
            </a:fld>
            <a:endParaRPr lang="en-CA"/>
          </a:p>
        </p:txBody>
      </p:sp>
    </p:spTree>
    <p:extLst>
      <p:ext uri="{BB962C8B-B14F-4D97-AF65-F5344CB8AC3E}">
        <p14:creationId xmlns:p14="http://schemas.microsoft.com/office/powerpoint/2010/main" val="10271095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a typeface="Times New Roman" panose="02020603050405020304" pitchFamily="18" charset="0"/>
                <a:cs typeface="Times New Roman" panose="02020603050405020304" pitchFamily="18" charset="0"/>
              </a:rPr>
              <a:t>Overall, the performance metrics related to the accuracy of the models were below 60% indicating that the models using 10 selected features was poor.</a:t>
            </a:r>
          </a:p>
          <a:p>
            <a:endParaRPr lang="en-US" dirty="0">
              <a:ea typeface="Times New Roman" panose="02020603050405020304" pitchFamily="18" charset="0"/>
              <a:cs typeface="Times New Roman" panose="02020603050405020304" pitchFamily="18" charset="0"/>
            </a:endParaRPr>
          </a:p>
          <a:p>
            <a:r>
              <a:rPr lang="en-US" dirty="0">
                <a:ea typeface="Times New Roman" panose="02020603050405020304" pitchFamily="18" charset="0"/>
                <a:cs typeface="Times New Roman" panose="02020603050405020304" pitchFamily="18" charset="0"/>
              </a:rPr>
              <a:t>Relative computational performance observed in the current study agrees with past literature, which showed that filter methods are the fastest and wrapper methods are the slowest.</a:t>
            </a:r>
          </a:p>
          <a:p>
            <a:endParaRPr lang="en-US" dirty="0">
              <a:ea typeface="Times New Roman" panose="02020603050405020304" pitchFamily="18" charset="0"/>
              <a:cs typeface="Times New Roman" panose="02020603050405020304" pitchFamily="18" charset="0"/>
            </a:endParaRPr>
          </a:p>
          <a:p>
            <a:r>
              <a:rPr lang="en-US" dirty="0">
                <a:ea typeface="Times New Roman" panose="02020603050405020304" pitchFamily="18" charset="0"/>
                <a:cs typeface="Times New Roman" panose="02020603050405020304" pitchFamily="18" charset="0"/>
              </a:rPr>
              <a:t>Relative accuracy scores observed in the current study did not agree with previous literature, which showed that filter methods are the least accurate, wrapper method most accurate and embedded methods usually somewhere in between. However, in this evaluation, the wrapper method was the least accurate and the embedded the most accurate. The reasoning behind this is that there was some evidence of overfitting in the wrapper method, which means that the model was well trained with the training dataset that it had not been able to be as predicatively accurate with a novel set of data points.</a:t>
            </a:r>
            <a:endParaRPr lang="en-CA" dirty="0">
              <a:ea typeface="Times New Roman" panose="02020603050405020304" pitchFamily="18"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19</a:t>
            </a:fld>
            <a:endParaRPr lang="en-CA"/>
          </a:p>
        </p:txBody>
      </p:sp>
    </p:spTree>
    <p:extLst>
      <p:ext uri="{BB962C8B-B14F-4D97-AF65-F5344CB8AC3E}">
        <p14:creationId xmlns:p14="http://schemas.microsoft.com/office/powerpoint/2010/main" val="124377109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Variance remained stable across all models after completing a 10-fold cross validation assessment. The variance scores remained the same at a single run compared to the 10-fold 3 repeated measure for all 3 models. </a:t>
            </a:r>
          </a:p>
          <a:p>
            <a:endParaRPr lang="en-US" dirty="0"/>
          </a:p>
          <a:p>
            <a:r>
              <a:rPr lang="en-US" dirty="0"/>
              <a:t>The embedded method was the most accurate model compared to the other two models, according to our performance metrics used.</a:t>
            </a:r>
          </a:p>
          <a:p>
            <a:endParaRPr lang="en-US" dirty="0"/>
          </a:p>
          <a:p>
            <a:r>
              <a:rPr lang="en-US" dirty="0"/>
              <a:t>Common features identified in the current study and found similarly in a previous study (</a:t>
            </a:r>
            <a:r>
              <a:rPr lang="en-US" dirty="0" err="1"/>
              <a:t>Yerpude</a:t>
            </a:r>
            <a:r>
              <a:rPr lang="en-US" dirty="0"/>
              <a:t>, 2020) include:</a:t>
            </a:r>
          </a:p>
          <a:p>
            <a:r>
              <a:rPr lang="en-US" dirty="0"/>
              <a:t>‘PctKids2Par’: </a:t>
            </a:r>
            <a:r>
              <a:rPr lang="en-US" b="0" i="0" dirty="0">
                <a:solidFill>
                  <a:srgbClr val="303030"/>
                </a:solidFill>
                <a:effectLst/>
                <a:latin typeface="ui-sans-serif"/>
              </a:rPr>
              <a:t>percentage of kids in family housing with two parents</a:t>
            </a:r>
            <a:endParaRPr lang="en-US" dirty="0"/>
          </a:p>
          <a:p>
            <a:r>
              <a:rPr lang="en-US" dirty="0"/>
              <a:t>‘</a:t>
            </a:r>
            <a:r>
              <a:rPr lang="en-US" dirty="0" err="1"/>
              <a:t>racePctWhite</a:t>
            </a:r>
            <a:r>
              <a:rPr lang="en-US" dirty="0"/>
              <a:t>’: </a:t>
            </a:r>
            <a:r>
              <a:rPr lang="en-US" b="0" i="0" dirty="0">
                <a:solidFill>
                  <a:srgbClr val="303030"/>
                </a:solidFill>
                <a:effectLst/>
                <a:latin typeface="ui-sans-serif"/>
              </a:rPr>
              <a:t>percentage of population that is </a:t>
            </a:r>
            <a:r>
              <a:rPr lang="en-US" b="0" i="0" dirty="0" err="1">
                <a:solidFill>
                  <a:srgbClr val="303030"/>
                </a:solidFill>
                <a:effectLst/>
                <a:latin typeface="ui-sans-serif"/>
              </a:rPr>
              <a:t>caucasian</a:t>
            </a:r>
            <a:endParaRPr lang="en-US" dirty="0"/>
          </a:p>
          <a:p>
            <a:r>
              <a:rPr lang="en-US" dirty="0"/>
              <a:t>‘</a:t>
            </a:r>
            <a:r>
              <a:rPr lang="en-US" dirty="0" err="1"/>
              <a:t>PctIlleg</a:t>
            </a:r>
            <a:r>
              <a:rPr lang="en-US" dirty="0"/>
              <a:t>’: percentage of kids born to never married</a:t>
            </a:r>
          </a:p>
          <a:p>
            <a:r>
              <a:rPr lang="en-US" dirty="0"/>
              <a:t>‘</a:t>
            </a:r>
            <a:r>
              <a:rPr lang="en-US" dirty="0" err="1"/>
              <a:t>FemalePctDiv</a:t>
            </a:r>
            <a:r>
              <a:rPr lang="en-US" dirty="0"/>
              <a:t>’: percentage of females who are divorced</a:t>
            </a:r>
          </a:p>
          <a:p>
            <a:endParaRPr lang="en-CA" dirty="0"/>
          </a:p>
          <a:p>
            <a:r>
              <a:rPr lang="en-CA" dirty="0"/>
              <a:t>These were all features that were selected to be important in predicting violent crime.</a:t>
            </a:r>
          </a:p>
        </p:txBody>
      </p:sp>
      <p:sp>
        <p:nvSpPr>
          <p:cNvPr id="4" name="Slide Number Placeholder 3"/>
          <p:cNvSpPr>
            <a:spLocks noGrp="1"/>
          </p:cNvSpPr>
          <p:nvPr>
            <p:ph type="sldNum" sz="quarter" idx="5"/>
          </p:nvPr>
        </p:nvSpPr>
        <p:spPr/>
        <p:txBody>
          <a:bodyPr/>
          <a:lstStyle/>
          <a:p>
            <a:fld id="{9F338372-CF29-40A2-B068-973AB56E9997}" type="slidenum">
              <a:rPr lang="en-CA" smtClean="0"/>
              <a:pPr/>
              <a:t>20</a:t>
            </a:fld>
            <a:endParaRPr lang="en-CA"/>
          </a:p>
        </p:txBody>
      </p:sp>
    </p:spTree>
    <p:extLst>
      <p:ext uri="{BB962C8B-B14F-4D97-AF65-F5344CB8AC3E}">
        <p14:creationId xmlns:p14="http://schemas.microsoft.com/office/powerpoint/2010/main" val="13050884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dataset consists of 1994 records with 128 features. Dataset is normalized numeric data with ranges 0.00-1.00 (predominately ratio).</a:t>
            </a:r>
          </a:p>
          <a:p>
            <a:endParaRPr lang="en-CA"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3</a:t>
            </a:fld>
            <a:endParaRPr lang="en-CA"/>
          </a:p>
        </p:txBody>
      </p:sp>
    </p:spTree>
    <p:extLst>
      <p:ext uri="{BB962C8B-B14F-4D97-AF65-F5344CB8AC3E}">
        <p14:creationId xmlns:p14="http://schemas.microsoft.com/office/powerpoint/2010/main" val="400120499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t>Highly correlated features with other features and irrelevant features could reduce information gain, resulting in redundancy, and overall, produce less accurate results. </a:t>
            </a:r>
          </a:p>
          <a:p>
            <a:pPr marL="0" indent="0">
              <a:buFont typeface="Arial" panose="020B0604020202020204" pitchFamily="34" charset="0"/>
              <a:buNone/>
            </a:pPr>
            <a:endParaRPr lang="en-CA" dirty="0"/>
          </a:p>
          <a:p>
            <a:pPr marL="171450" indent="-171450">
              <a:buFont typeface="Arial" panose="020B0604020202020204" pitchFamily="34" charset="0"/>
              <a:buChar char="•"/>
            </a:pPr>
            <a:r>
              <a:rPr lang="en-US" dirty="0"/>
              <a:t>Limiting to only 10 features out of 94 features might not produce the most effective model. There could be additional features that improve the information gain and overall predictability of the model. Or less features might help improve the model as the 10 features might include irrelevant features producing noise which could result in poor performance. </a:t>
            </a:r>
          </a:p>
          <a:p>
            <a:pPr marL="0" indent="0">
              <a:buFont typeface="Arial" panose="020B0604020202020204" pitchFamily="34" charset="0"/>
              <a:buNone/>
            </a:pPr>
            <a:endParaRPr lang="en-US" dirty="0"/>
          </a:p>
          <a:p>
            <a:pPr marL="171450" indent="-171450">
              <a:buFont typeface="Arial" panose="020B0604020202020204" pitchFamily="34" charset="0"/>
              <a:buChar char="•"/>
            </a:pPr>
            <a:r>
              <a:rPr lang="en-US" dirty="0"/>
              <a:t>There is some evidence of overfitting which reduces the generalizability of the models’ performance (filter and wrapper methods used). This means that the model over learns on the training set, therefore performance suffers when new data is used. </a:t>
            </a:r>
          </a:p>
          <a:p>
            <a:endParaRPr lang="en-CA"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21</a:t>
            </a:fld>
            <a:endParaRPr lang="en-CA"/>
          </a:p>
        </p:txBody>
      </p:sp>
    </p:spTree>
    <p:extLst>
      <p:ext uri="{BB962C8B-B14F-4D97-AF65-F5344CB8AC3E}">
        <p14:creationId xmlns:p14="http://schemas.microsoft.com/office/powerpoint/2010/main" val="258334459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Arial" panose="020B0604020202020204" pitchFamily="34" charset="0"/>
              <a:buNone/>
            </a:pPr>
            <a:r>
              <a:rPr lang="en-US" dirty="0"/>
              <a:t>Recommendations include:</a:t>
            </a:r>
          </a:p>
          <a:p>
            <a:pPr marL="171450" indent="-171450">
              <a:buFont typeface="Arial" panose="020B0604020202020204" pitchFamily="34" charset="0"/>
              <a:buChar char="•"/>
            </a:pPr>
            <a:r>
              <a:rPr lang="en-US" dirty="0"/>
              <a:t>In the preprocessing stages consider reviewing features for their correlations and interactions with each other and remove if highly correlated or irrelevant.</a:t>
            </a:r>
          </a:p>
          <a:p>
            <a:pPr marL="171450" indent="-171450">
              <a:buFont typeface="Arial" panose="020B0604020202020204" pitchFamily="34" charset="0"/>
              <a:buChar char="•"/>
            </a:pPr>
            <a:endParaRPr lang="en-US"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CA" dirty="0">
                <a:ea typeface="Times New Roman" panose="02020603050405020304" pitchFamily="18" charset="0"/>
                <a:cs typeface="Times New Roman" panose="02020603050405020304" pitchFamily="18" charset="0"/>
              </a:rPr>
              <a:t>Use a feature selection process embedded in a resampling process to reduce the overfitting issue.</a:t>
            </a:r>
          </a:p>
          <a:p>
            <a:endParaRPr lang="en-CA"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22</a:t>
            </a:fld>
            <a:endParaRPr lang="en-CA"/>
          </a:p>
        </p:txBody>
      </p:sp>
    </p:spTree>
    <p:extLst>
      <p:ext uri="{BB962C8B-B14F-4D97-AF65-F5344CB8AC3E}">
        <p14:creationId xmlns:p14="http://schemas.microsoft.com/office/powerpoint/2010/main" val="275004083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dirty="0">
                <a:ea typeface="Times New Roman" panose="02020603050405020304" pitchFamily="18" charset="0"/>
                <a:cs typeface="Times New Roman" panose="02020603050405020304" pitchFamily="18" charset="0"/>
              </a:rPr>
              <a:t>Future steps should look at selecting more or less features than 10 and compare if the accuracy of the models improves or diminishes.</a:t>
            </a:r>
          </a:p>
          <a:p>
            <a:pPr marL="171450" indent="-171450">
              <a:buFont typeface="Arial" panose="020B0604020202020204" pitchFamily="34" charset="0"/>
              <a:buChar char="•"/>
            </a:pPr>
            <a:r>
              <a:rPr lang="en-CA" dirty="0">
                <a:ea typeface="Times New Roman" panose="02020603050405020304" pitchFamily="18" charset="0"/>
                <a:cs typeface="Times New Roman" panose="02020603050405020304" pitchFamily="18" charset="0"/>
              </a:rPr>
              <a:t>Develop less or more categories in the target variable and compare performance. </a:t>
            </a:r>
            <a:endParaRPr lang="en-US" dirty="0">
              <a:ea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US" dirty="0">
                <a:ea typeface="Times New Roman" panose="02020603050405020304" pitchFamily="18" charset="0"/>
                <a:cs typeface="Times New Roman" panose="02020603050405020304" pitchFamily="18" charset="0"/>
              </a:rPr>
              <a:t>Determine if the models used to predict data from 1995 crime data is relevant to predicting violent crime in more recent datasets.</a:t>
            </a:r>
            <a:endParaRPr lang="en-CA" dirty="0">
              <a:ea typeface="Times New Roman" panose="02020603050405020304" pitchFamily="18" charset="0"/>
              <a:cs typeface="Times New Roman" panose="02020603050405020304" pitchFamily="18" charset="0"/>
            </a:endParaRPr>
          </a:p>
          <a:p>
            <a:endParaRPr lang="en-CA"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23</a:t>
            </a:fld>
            <a:endParaRPr lang="en-CA"/>
          </a:p>
        </p:txBody>
      </p:sp>
    </p:spTree>
    <p:extLst>
      <p:ext uri="{BB962C8B-B14F-4D97-AF65-F5344CB8AC3E}">
        <p14:creationId xmlns:p14="http://schemas.microsoft.com/office/powerpoint/2010/main" val="416573227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aim of the study:</a:t>
            </a:r>
          </a:p>
          <a:p>
            <a:pPr marL="171450" indent="-171450">
              <a:buFont typeface="Arial" panose="020B0604020202020204" pitchFamily="34" charset="0"/>
              <a:buChar char="•"/>
            </a:pPr>
            <a:r>
              <a:rPr lang="en-US" dirty="0"/>
              <a:t>Determine which features are influential predictors that can classify five quantile levels of crime the best using feature selection techniques</a:t>
            </a:r>
          </a:p>
          <a:p>
            <a:pPr marL="171450" indent="-171450">
              <a:buFont typeface="Arial" panose="020B0604020202020204" pitchFamily="34" charset="0"/>
              <a:buChar char="•"/>
            </a:pPr>
            <a:r>
              <a:rPr lang="en-US" dirty="0"/>
              <a:t>Determine the effectiveness of the classifier using subset data from the feature selection techniques used</a:t>
            </a:r>
          </a:p>
          <a:p>
            <a:pPr marL="171450" indent="-171450">
              <a:buFont typeface="Arial" panose="020B0604020202020204" pitchFamily="34" charset="0"/>
              <a:buChar char="•"/>
            </a:pPr>
            <a:r>
              <a:rPr lang="en-US" dirty="0"/>
              <a:t>Determine the stability of three models used. </a:t>
            </a:r>
          </a:p>
          <a:p>
            <a:endParaRPr lang="en-CA"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4</a:t>
            </a:fld>
            <a:endParaRPr lang="en-CA"/>
          </a:p>
        </p:txBody>
      </p:sp>
    </p:spTree>
    <p:extLst>
      <p:ext uri="{BB962C8B-B14F-4D97-AF65-F5344CB8AC3E}">
        <p14:creationId xmlns:p14="http://schemas.microsoft.com/office/powerpoint/2010/main" val="4288278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a:t>Removed features based on numerous missing values, non-predictive and duplicate features.</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r>
              <a:rPr lang="en-CA" dirty="0"/>
              <a:t>I completed a Shapiro – Wilk Normality test to determine if the dataset was normally distributed. This was used to determine if parametric or non-parametric tools will be used for Feature Selection. The result was that the dataset was not normally distributed. </a:t>
            </a:r>
          </a:p>
        </p:txBody>
      </p:sp>
      <p:sp>
        <p:nvSpPr>
          <p:cNvPr id="4" name="Slide Number Placeholder 3"/>
          <p:cNvSpPr>
            <a:spLocks noGrp="1"/>
          </p:cNvSpPr>
          <p:nvPr>
            <p:ph type="sldNum" sz="quarter" idx="5"/>
          </p:nvPr>
        </p:nvSpPr>
        <p:spPr/>
        <p:txBody>
          <a:bodyPr/>
          <a:lstStyle/>
          <a:p>
            <a:fld id="{9F338372-CF29-40A2-B068-973AB56E9997}" type="slidenum">
              <a:rPr lang="en-CA" smtClean="0"/>
              <a:pPr/>
              <a:t>5</a:t>
            </a:fld>
            <a:endParaRPr lang="en-CA"/>
          </a:p>
        </p:txBody>
      </p:sp>
    </p:spTree>
    <p:extLst>
      <p:ext uri="{BB962C8B-B14F-4D97-AF65-F5344CB8AC3E}">
        <p14:creationId xmlns:p14="http://schemas.microsoft.com/office/powerpoint/2010/main" val="34284041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CA" dirty="0"/>
              <a:t>To use a classification model, I changed the target variable into categorical ordinal data type. This was changed to quantile bins: very low crime, low crime, medium crime, high crime, very high crime.</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r>
              <a:rPr lang="en-CA" dirty="0"/>
              <a:t>I then split the data into training and testing data using a stratified 70:30 split (70 training, 30 testing)</a:t>
            </a:r>
          </a:p>
          <a:p>
            <a:pPr marL="171450" indent="-171450">
              <a:buFont typeface="Arial" panose="020B0604020202020204" pitchFamily="34" charset="0"/>
              <a:buChar char="•"/>
            </a:pPr>
            <a:endParaRPr lang="en-CA" dirty="0"/>
          </a:p>
          <a:p>
            <a:pPr marL="171450" indent="-171450">
              <a:buFont typeface="Arial" panose="020B0604020202020204" pitchFamily="34" charset="0"/>
              <a:buChar char="•"/>
            </a:pPr>
            <a:r>
              <a:rPr lang="en-CA" dirty="0"/>
              <a:t>For training data:</a:t>
            </a:r>
          </a:p>
          <a:p>
            <a:pPr marL="628650" lvl="1" indent="-171450">
              <a:buFont typeface="Arial" panose="020B0604020202020204" pitchFamily="34" charset="0"/>
              <a:buChar char="•"/>
            </a:pPr>
            <a:r>
              <a:rPr lang="en-CA" dirty="0"/>
              <a:t>Missing/null values were replaced with column median scores</a:t>
            </a:r>
          </a:p>
        </p:txBody>
      </p:sp>
      <p:sp>
        <p:nvSpPr>
          <p:cNvPr id="4" name="Slide Number Placeholder 3"/>
          <p:cNvSpPr>
            <a:spLocks noGrp="1"/>
          </p:cNvSpPr>
          <p:nvPr>
            <p:ph type="sldNum" sz="quarter" idx="5"/>
          </p:nvPr>
        </p:nvSpPr>
        <p:spPr/>
        <p:txBody>
          <a:bodyPr/>
          <a:lstStyle/>
          <a:p>
            <a:fld id="{9F338372-CF29-40A2-B068-973AB56E9997}" type="slidenum">
              <a:rPr lang="en-CA" smtClean="0"/>
              <a:pPr/>
              <a:t>6</a:t>
            </a:fld>
            <a:endParaRPr lang="en-CA"/>
          </a:p>
        </p:txBody>
      </p:sp>
    </p:spTree>
    <p:extLst>
      <p:ext uri="{BB962C8B-B14F-4D97-AF65-F5344CB8AC3E}">
        <p14:creationId xmlns:p14="http://schemas.microsoft.com/office/powerpoint/2010/main" val="20052346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Feature selection techniques were then applied to the training dataset to select the top 10 features. Each technique was used. Filter method Kendall Tau Correlation Coefficient, Wrapper method forward selection, and embedded method gradient boosting.</a:t>
            </a:r>
          </a:p>
        </p:txBody>
      </p:sp>
      <p:sp>
        <p:nvSpPr>
          <p:cNvPr id="4" name="Slide Number Placeholder 3"/>
          <p:cNvSpPr>
            <a:spLocks noGrp="1"/>
          </p:cNvSpPr>
          <p:nvPr>
            <p:ph type="sldNum" sz="quarter" idx="5"/>
          </p:nvPr>
        </p:nvSpPr>
        <p:spPr/>
        <p:txBody>
          <a:bodyPr/>
          <a:lstStyle/>
          <a:p>
            <a:fld id="{9F338372-CF29-40A2-B068-973AB56E9997}" type="slidenum">
              <a:rPr lang="en-CA" smtClean="0"/>
              <a:pPr/>
              <a:t>7</a:t>
            </a:fld>
            <a:endParaRPr lang="en-CA"/>
          </a:p>
        </p:txBody>
      </p:sp>
    </p:spTree>
    <p:extLst>
      <p:ext uri="{BB962C8B-B14F-4D97-AF65-F5344CB8AC3E}">
        <p14:creationId xmlns:p14="http://schemas.microsoft.com/office/powerpoint/2010/main" val="42761778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The 10 features from each technique was then applied to a classifier. In this case the classifier selected was the Support Vector Classifier.</a:t>
            </a:r>
          </a:p>
        </p:txBody>
      </p:sp>
      <p:sp>
        <p:nvSpPr>
          <p:cNvPr id="4" name="Slide Number Placeholder 3"/>
          <p:cNvSpPr>
            <a:spLocks noGrp="1"/>
          </p:cNvSpPr>
          <p:nvPr>
            <p:ph type="sldNum" sz="quarter" idx="5"/>
          </p:nvPr>
        </p:nvSpPr>
        <p:spPr/>
        <p:txBody>
          <a:bodyPr/>
          <a:lstStyle/>
          <a:p>
            <a:fld id="{9F338372-CF29-40A2-B068-973AB56E9997}" type="slidenum">
              <a:rPr lang="en-CA" smtClean="0"/>
              <a:pPr/>
              <a:t>8</a:t>
            </a:fld>
            <a:endParaRPr lang="en-CA"/>
          </a:p>
        </p:txBody>
      </p:sp>
    </p:spTree>
    <p:extLst>
      <p:ext uri="{BB962C8B-B14F-4D97-AF65-F5344CB8AC3E}">
        <p14:creationId xmlns:p14="http://schemas.microsoft.com/office/powerpoint/2010/main" val="308861971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I evaluated the training data on the model for accuracy at zero-fold and 10-fold cross validation with 3 repeats, and then evaluated the accuracy score on the test data.</a:t>
            </a:r>
          </a:p>
          <a:p>
            <a:endParaRPr lang="en-CA" dirty="0"/>
          </a:p>
          <a:p>
            <a:r>
              <a:rPr lang="en-CA" dirty="0"/>
              <a:t>Variance was measured for the purpose of determining the stability of the model. I evaluated the variance at zero-folds (a single run of the code) and at 10-fold cross validation with 3 repeats on the training data. I then compared the variance between the two measured points.</a:t>
            </a:r>
          </a:p>
        </p:txBody>
      </p:sp>
      <p:sp>
        <p:nvSpPr>
          <p:cNvPr id="4" name="Slide Number Placeholder 3"/>
          <p:cNvSpPr>
            <a:spLocks noGrp="1"/>
          </p:cNvSpPr>
          <p:nvPr>
            <p:ph type="sldNum" sz="quarter" idx="5"/>
          </p:nvPr>
        </p:nvSpPr>
        <p:spPr/>
        <p:txBody>
          <a:bodyPr/>
          <a:lstStyle/>
          <a:p>
            <a:fld id="{9F338372-CF29-40A2-B068-973AB56E9997}" type="slidenum">
              <a:rPr lang="en-CA" smtClean="0"/>
              <a:pPr/>
              <a:t>9</a:t>
            </a:fld>
            <a:endParaRPr lang="en-CA"/>
          </a:p>
        </p:txBody>
      </p:sp>
    </p:spTree>
    <p:extLst>
      <p:ext uri="{BB962C8B-B14F-4D97-AF65-F5344CB8AC3E}">
        <p14:creationId xmlns:p14="http://schemas.microsoft.com/office/powerpoint/2010/main" val="40535656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A" dirty="0"/>
              <a:t>Precision and Recall was measured on the test data. The assessment provided precision and recall scores for each of the quantile bins (i.e., very low crime, low crime, medium crime, high crime, and very high crime). </a:t>
            </a:r>
            <a:r>
              <a:rPr lang="en-CA" dirty="0" err="1"/>
              <a:t>Sklearn.metrics.classification_report</a:t>
            </a:r>
            <a:endParaRPr lang="en-CA" dirty="0"/>
          </a:p>
          <a:p>
            <a:endParaRPr lang="en-CA" dirty="0"/>
          </a:p>
          <a:p>
            <a:r>
              <a:rPr lang="en-CA" dirty="0"/>
              <a:t>I measured Matthew’s correlation on the test data. As it provides a better indication of accuracy since it considers both positive and negative elements of the model’s predictive performance. </a:t>
            </a:r>
            <a:r>
              <a:rPr lang="en-CA" dirty="0" err="1"/>
              <a:t>Sklearn.metrics.Matthews_corrcoef</a:t>
            </a:r>
            <a:endParaRPr lang="en-CA" dirty="0"/>
          </a:p>
          <a:p>
            <a:endParaRPr lang="en-CA" dirty="0"/>
          </a:p>
          <a:p>
            <a:r>
              <a:rPr lang="en-CA" dirty="0"/>
              <a:t>I also measured the execution time from the beginning of the data processing algorithm and stopped after evaluating the test data. The same measurement points were used for memory usage. Import time and import </a:t>
            </a:r>
            <a:r>
              <a:rPr lang="en-CA" sz="1800" i="1" dirty="0" err="1">
                <a:effectLst/>
                <a:latin typeface="Arial" panose="020B0604020202020204" pitchFamily="34" charset="0"/>
                <a:ea typeface="Times New Roman" panose="02020603050405020304" pitchFamily="18" charset="0"/>
                <a:cs typeface="Times New Roman" panose="02020603050405020304" pitchFamily="18" charset="0"/>
              </a:rPr>
              <a:t>tracemalloc</a:t>
            </a:r>
            <a:r>
              <a:rPr lang="en-CA" sz="1800" i="1" dirty="0">
                <a:effectLst/>
                <a:latin typeface="Arial" panose="020B0604020202020204" pitchFamily="34" charset="0"/>
                <a:ea typeface="Times New Roman" panose="02020603050405020304" pitchFamily="18" charset="0"/>
                <a:cs typeface="Times New Roman" panose="02020603050405020304" pitchFamily="18" charset="0"/>
              </a:rPr>
              <a:t>.</a:t>
            </a:r>
            <a:endParaRPr lang="en-CA" dirty="0"/>
          </a:p>
        </p:txBody>
      </p:sp>
      <p:sp>
        <p:nvSpPr>
          <p:cNvPr id="4" name="Slide Number Placeholder 3"/>
          <p:cNvSpPr>
            <a:spLocks noGrp="1"/>
          </p:cNvSpPr>
          <p:nvPr>
            <p:ph type="sldNum" sz="quarter" idx="5"/>
          </p:nvPr>
        </p:nvSpPr>
        <p:spPr/>
        <p:txBody>
          <a:bodyPr/>
          <a:lstStyle/>
          <a:p>
            <a:fld id="{9F338372-CF29-40A2-B068-973AB56E9997}" type="slidenum">
              <a:rPr lang="en-CA" smtClean="0"/>
              <a:pPr/>
              <a:t>10</a:t>
            </a:fld>
            <a:endParaRPr lang="en-CA"/>
          </a:p>
        </p:txBody>
      </p:sp>
    </p:spTree>
    <p:extLst>
      <p:ext uri="{BB962C8B-B14F-4D97-AF65-F5344CB8AC3E}">
        <p14:creationId xmlns:p14="http://schemas.microsoft.com/office/powerpoint/2010/main" val="162195410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14.emf"/><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1">
    <p:bg bwMode="auto">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711803" y="588362"/>
            <a:ext cx="7117676" cy="2988919"/>
          </a:xfrm>
        </p:spPr>
        <p:txBody>
          <a:bodyPr>
            <a:noAutofit/>
          </a:bodyPr>
          <a:lstStyle>
            <a:lvl1pPr indent="0">
              <a:lnSpc>
                <a:spcPts val="5100"/>
              </a:lnSpc>
              <a:defRPr sz="4800" cap="none" baseline="0">
                <a:solidFill>
                  <a:srgbClr val="000000"/>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711803" y="3584814"/>
            <a:ext cx="7117676" cy="1151416"/>
          </a:xfrm>
        </p:spPr>
        <p:txBody>
          <a:bodyPr anchor="b" anchorCtr="0">
            <a:noAutofit/>
          </a:bodyPr>
          <a:lstStyle>
            <a:lvl1pPr marL="0" indent="0" algn="l">
              <a:lnSpc>
                <a:spcPct val="90000"/>
              </a:lnSpc>
              <a:spcBef>
                <a:spcPts val="0"/>
              </a:spcBef>
              <a:buNone/>
              <a:defRPr sz="3200" cap="none" baseline="0">
                <a:solidFill>
                  <a:srgbClr val="000000"/>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extLst>
      <p:ext uri="{BB962C8B-B14F-4D97-AF65-F5344CB8AC3E}">
        <p14:creationId xmlns:p14="http://schemas.microsoft.com/office/powerpoint/2010/main" val="26534564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644716" y="4237089"/>
            <a:ext cx="4947741" cy="1525083"/>
          </a:xfrm>
        </p:spPr>
        <p:txBody>
          <a:bodyPr>
            <a:noAutofit/>
          </a:bodyPr>
          <a:lstStyle>
            <a:lvl1pPr indent="0">
              <a:lnSpc>
                <a:spcPts val="5100"/>
              </a:lnSpc>
              <a:defRPr sz="48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3644716" y="5859440"/>
            <a:ext cx="2146484" cy="536167"/>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reserve="1">
  <p:cSld name="Content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9" name="Date Placeholder 4"/>
          <p:cNvSpPr>
            <a:spLocks noGrp="1"/>
          </p:cNvSpPr>
          <p:nvPr>
            <p:ph type="dt" sz="half" idx="2"/>
          </p:nvPr>
        </p:nvSpPr>
        <p:spPr>
          <a:xfrm>
            <a:off x="6275910" y="6155267"/>
            <a:ext cx="2072216" cy="365125"/>
          </a:xfrm>
          <a:prstGeom prst="rect">
            <a:avLst/>
          </a:prstGeom>
        </p:spPr>
        <p:txBody>
          <a:bodyPr vert="horz" lIns="91440" tIns="45720" rIns="91440" bIns="45720" rtlCol="0" anchor="ctr"/>
          <a:lstStyle>
            <a:lvl1pPr algn="r">
              <a:defRPr sz="1400" baseline="0">
                <a:solidFill>
                  <a:schemeClr val="tx1"/>
                </a:solidFill>
              </a:defRPr>
            </a:lvl1pPr>
          </a:lstStyle>
          <a:p>
            <a:fld id="{321D2AE1-B685-45A1-8C17-19D6BB8C161E}" type="datetime4">
              <a:rPr lang="en-US" smtClean="0"/>
              <a:t>December 5, 2023</a:t>
            </a:fld>
            <a:r>
              <a:rPr lang="en-CA"/>
              <a:t>     </a:t>
            </a:r>
            <a:r>
              <a:rPr lang="en-CA" dirty="0"/>
              <a:t>|</a:t>
            </a:r>
            <a:endParaRPr lang="en-US" dirty="0"/>
          </a:p>
        </p:txBody>
      </p:sp>
      <p:sp>
        <p:nvSpPr>
          <p:cNvPr id="11" name="Slide Number Placeholder 7"/>
          <p:cNvSpPr>
            <a:spLocks noGrp="1"/>
          </p:cNvSpPr>
          <p:nvPr>
            <p:ph type="sldNum" sz="quarter" idx="4"/>
          </p:nvPr>
        </p:nvSpPr>
        <p:spPr>
          <a:xfrm>
            <a:off x="8128000" y="6155267"/>
            <a:ext cx="675216"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70153564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ontent 2 vertical img">
    <p:bg>
      <p:bgPr>
        <a:blipFill rotWithShape="1">
          <a:blip r:embed="rId2"/>
          <a:stretch>
            <a:fillRect/>
          </a:stretch>
        </a:blipFill>
        <a:effectLst/>
      </p:bgPr>
    </p:bg>
    <p:spTree>
      <p:nvGrpSpPr>
        <p:cNvPr id="1" name=""/>
        <p:cNvGrpSpPr/>
        <p:nvPr/>
      </p:nvGrpSpPr>
      <p:grpSpPr>
        <a:xfrm>
          <a:off x="0" y="0"/>
          <a:ext cx="0" cy="0"/>
          <a:chOff x="0" y="0"/>
          <a:chExt cx="0" cy="0"/>
        </a:xfrm>
      </p:grpSpPr>
      <p:sp>
        <p:nvSpPr>
          <p:cNvPr id="6" name="Picture Placeholder 5"/>
          <p:cNvSpPr>
            <a:spLocks noGrp="1"/>
          </p:cNvSpPr>
          <p:nvPr>
            <p:ph type="pic" sz="quarter" idx="11" hasCustomPrompt="1"/>
          </p:nvPr>
        </p:nvSpPr>
        <p:spPr>
          <a:xfrm>
            <a:off x="5397354" y="1465537"/>
            <a:ext cx="3746646" cy="5392463"/>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a:xfrm>
            <a:off x="365567" y="1472184"/>
            <a:ext cx="4783746" cy="4212639"/>
          </a:xfrm>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Date Placeholder 4"/>
          <p:cNvSpPr>
            <a:spLocks noGrp="1"/>
          </p:cNvSpPr>
          <p:nvPr>
            <p:ph type="dt" sz="half" idx="2"/>
          </p:nvPr>
        </p:nvSpPr>
        <p:spPr>
          <a:xfrm>
            <a:off x="6032493" y="6155267"/>
            <a:ext cx="2315633" cy="365125"/>
          </a:xfrm>
          <a:prstGeom prst="rect">
            <a:avLst/>
          </a:prstGeom>
        </p:spPr>
        <p:txBody>
          <a:bodyPr vert="horz" lIns="91440" tIns="45720" rIns="91440" bIns="45720" rtlCol="0" anchor="ctr"/>
          <a:lstStyle>
            <a:lvl1pPr algn="r">
              <a:defRPr sz="1400" baseline="0">
                <a:solidFill>
                  <a:schemeClr val="tx1"/>
                </a:solidFill>
              </a:defRPr>
            </a:lvl1pPr>
          </a:lstStyle>
          <a:p>
            <a:fld id="{C64B3BD0-F30B-4573-BE55-881D3F207823}" type="datetime4">
              <a:rPr lang="en-US" smtClean="0"/>
              <a:t>December 5, 2023</a:t>
            </a:fld>
            <a:r>
              <a:rPr lang="en-CA"/>
              <a:t>     </a:t>
            </a:r>
            <a:r>
              <a:rPr lang="en-CA" dirty="0"/>
              <a:t>|</a:t>
            </a:r>
            <a:endParaRPr lang="en-US" dirty="0"/>
          </a:p>
        </p:txBody>
      </p:sp>
      <p:sp>
        <p:nvSpPr>
          <p:cNvPr id="11"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272243946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horizontal img">
    <p:bg>
      <p:bgPr>
        <a:blipFill rotWithShape="1">
          <a:blip r:embed="rId2"/>
          <a:stretch>
            <a:fillRect/>
          </a:stretch>
        </a:blipFill>
        <a:effectLst/>
      </p:bgPr>
    </p:bg>
    <p:spTree>
      <p:nvGrpSpPr>
        <p:cNvPr id="1" name=""/>
        <p:cNvGrpSpPr/>
        <p:nvPr/>
      </p:nvGrpSpPr>
      <p:grpSpPr>
        <a:xfrm>
          <a:off x="0" y="0"/>
          <a:ext cx="0" cy="0"/>
          <a:chOff x="0" y="0"/>
          <a:chExt cx="0" cy="0"/>
        </a:xfrm>
      </p:grpSpPr>
      <p:sp>
        <p:nvSpPr>
          <p:cNvPr id="7" name="Picture Placeholder 5"/>
          <p:cNvSpPr>
            <a:spLocks noGrp="1"/>
          </p:cNvSpPr>
          <p:nvPr>
            <p:ph type="pic" sz="quarter" idx="11" hasCustomPrompt="1"/>
          </p:nvPr>
        </p:nvSpPr>
        <p:spPr>
          <a:xfrm>
            <a:off x="3804114" y="1465320"/>
            <a:ext cx="5339886" cy="4229423"/>
          </a:xfrm>
          <a:solidFill>
            <a:schemeClr val="bg1">
              <a:lumMod val="85000"/>
            </a:schemeClr>
          </a:solidFill>
        </p:spPr>
        <p:txBody>
          <a:bodyPr anchor="ctr" anchorCtr="1"/>
          <a:lstStyle>
            <a:lvl1pPr marL="0" indent="0" algn="ctr">
              <a:buNone/>
              <a:defRPr sz="1600" baseline="0"/>
            </a:lvl1pPr>
          </a:lstStyle>
          <a:p>
            <a:r>
              <a:rPr lang="en-US" dirty="0"/>
              <a:t>Click icon to           place image</a:t>
            </a:r>
          </a:p>
        </p:txBody>
      </p:sp>
      <p:sp>
        <p:nvSpPr>
          <p:cNvPr id="2" name="Title 1"/>
          <p:cNvSpPr>
            <a:spLocks noGrp="1"/>
          </p:cNvSpPr>
          <p:nvPr>
            <p:ph type="title" hasCustomPrompt="1"/>
          </p:nvPr>
        </p:nvSpPr>
        <p:spPr/>
        <p:txBody>
          <a:bodyPr/>
          <a:lstStyle>
            <a:lvl1pPr>
              <a:defRPr cap="none" baseline="0"/>
            </a:lvl1pPr>
          </a:lstStyle>
          <a:p>
            <a:r>
              <a:rPr lang="en-US" dirty="0"/>
              <a:t>Click to add title</a:t>
            </a:r>
            <a:endParaRPr lang="en-CA" dirty="0"/>
          </a:p>
        </p:txBody>
      </p:sp>
      <p:sp>
        <p:nvSpPr>
          <p:cNvPr id="3" name="Content Placeholder 2"/>
          <p:cNvSpPr>
            <a:spLocks noGrp="1"/>
          </p:cNvSpPr>
          <p:nvPr>
            <p:ph idx="1"/>
          </p:nvPr>
        </p:nvSpPr>
        <p:spPr>
          <a:xfrm>
            <a:off x="365568" y="1472184"/>
            <a:ext cx="3117135" cy="4222560"/>
          </a:xfrm>
        </p:spPr>
        <p:txBody>
          <a:bodyPr/>
          <a:lstStyle>
            <a:lvl1pPr>
              <a:buClr>
                <a:schemeClr val="tx1"/>
              </a:buClr>
              <a:defRPr/>
            </a:lvl1pPr>
            <a:lvl2pPr>
              <a:buClr>
                <a:schemeClr val="tx1"/>
              </a:buClr>
              <a:defRPr/>
            </a:lvl2pPr>
            <a:lvl3pPr>
              <a:buClr>
                <a:schemeClr val="tx1"/>
              </a:buClr>
              <a:defRPr/>
            </a:lvl3pPr>
            <a:lvl4pPr>
              <a:buClr>
                <a:schemeClr val="tx1"/>
              </a:buClr>
              <a:defRPr/>
            </a:lvl4pPr>
          </a:lstStyle>
          <a:p>
            <a:pPr lvl="0"/>
            <a:r>
              <a:rPr lang="en-US"/>
              <a:t>Click to edit Master text styles</a:t>
            </a:r>
          </a:p>
          <a:p>
            <a:pPr lvl="1"/>
            <a:r>
              <a:rPr lang="en-US"/>
              <a:t>Second level</a:t>
            </a:r>
          </a:p>
          <a:p>
            <a:pPr lvl="2"/>
            <a:r>
              <a:rPr lang="en-US"/>
              <a:t>Third level</a:t>
            </a:r>
          </a:p>
          <a:p>
            <a:pPr lvl="3"/>
            <a:r>
              <a:rPr lang="en-US"/>
              <a:t>Fourth level</a:t>
            </a:r>
          </a:p>
        </p:txBody>
      </p:sp>
      <p:sp>
        <p:nvSpPr>
          <p:cNvPr id="10" name="Date Placeholder 4"/>
          <p:cNvSpPr>
            <a:spLocks noGrp="1"/>
          </p:cNvSpPr>
          <p:nvPr>
            <p:ph type="dt" sz="half" idx="2"/>
          </p:nvPr>
        </p:nvSpPr>
        <p:spPr>
          <a:xfrm>
            <a:off x="5873743" y="6155267"/>
            <a:ext cx="2474383" cy="365125"/>
          </a:xfrm>
          <a:prstGeom prst="rect">
            <a:avLst/>
          </a:prstGeom>
        </p:spPr>
        <p:txBody>
          <a:bodyPr vert="horz" lIns="91440" tIns="45720" rIns="91440" bIns="45720" rtlCol="0" anchor="ctr"/>
          <a:lstStyle>
            <a:lvl1pPr algn="r">
              <a:defRPr sz="1400" baseline="0">
                <a:solidFill>
                  <a:schemeClr val="tx1"/>
                </a:solidFill>
              </a:defRPr>
            </a:lvl1pPr>
          </a:lstStyle>
          <a:p>
            <a:fld id="{3D0BB221-354A-484A-903F-3F013EC2DF92}" type="datetime4">
              <a:rPr lang="en-US" smtClean="0"/>
              <a:t>December 5, 2023</a:t>
            </a:fld>
            <a:r>
              <a:rPr lang="en-CA"/>
              <a:t>     </a:t>
            </a:r>
            <a:r>
              <a:rPr lang="en-CA" dirty="0"/>
              <a:t>|</a:t>
            </a:r>
            <a:endParaRPr lang="en-US" dirty="0"/>
          </a:p>
        </p:txBody>
      </p:sp>
      <p:sp>
        <p:nvSpPr>
          <p:cNvPr id="11"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82039100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Image Slide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Picture Placeholder 2"/>
          <p:cNvSpPr>
            <a:spLocks noGrp="1"/>
          </p:cNvSpPr>
          <p:nvPr>
            <p:ph type="pic" sz="quarter" idx="10" hasCustomPrompt="1"/>
          </p:nvPr>
        </p:nvSpPr>
        <p:spPr>
          <a:xfrm>
            <a:off x="-11152" y="-7340"/>
            <a:ext cx="9155151" cy="5726459"/>
          </a:xfrm>
          <a:custGeom>
            <a:avLst/>
            <a:gdLst>
              <a:gd name="connsiteX0" fmla="*/ 0 w 9144000"/>
              <a:gd name="connsiteY0" fmla="*/ 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0 h 6858000"/>
              <a:gd name="connsiteX0" fmla="*/ 80010 w 9144000"/>
              <a:gd name="connsiteY0" fmla="*/ 80010 h 6858000"/>
              <a:gd name="connsiteX1" fmla="*/ 9144000 w 9144000"/>
              <a:gd name="connsiteY1" fmla="*/ 0 h 6858000"/>
              <a:gd name="connsiteX2" fmla="*/ 9144000 w 9144000"/>
              <a:gd name="connsiteY2" fmla="*/ 6858000 h 6858000"/>
              <a:gd name="connsiteX3" fmla="*/ 0 w 9144000"/>
              <a:gd name="connsiteY3" fmla="*/ 6858000 h 6858000"/>
              <a:gd name="connsiteX4" fmla="*/ 80010 w 9144000"/>
              <a:gd name="connsiteY4" fmla="*/ 800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44000"/>
              <a:gd name="connsiteY0" fmla="*/ 3810 h 6858000"/>
              <a:gd name="connsiteX1" fmla="*/ 9144000 w 9144000"/>
              <a:gd name="connsiteY1" fmla="*/ 0 h 6858000"/>
              <a:gd name="connsiteX2" fmla="*/ 9144000 w 9144000"/>
              <a:gd name="connsiteY2" fmla="*/ 6858000 h 6858000"/>
              <a:gd name="connsiteX3" fmla="*/ 0 w 9144000"/>
              <a:gd name="connsiteY3" fmla="*/ 6858000 h 6858000"/>
              <a:gd name="connsiteX4" fmla="*/ 0 w 9144000"/>
              <a:gd name="connsiteY4" fmla="*/ 3810 h 6858000"/>
              <a:gd name="connsiteX0" fmla="*/ 0 w 9155151"/>
              <a:gd name="connsiteY0" fmla="*/ 0 h 6865341"/>
              <a:gd name="connsiteX1" fmla="*/ 9155151 w 9155151"/>
              <a:gd name="connsiteY1" fmla="*/ 7341 h 6865341"/>
              <a:gd name="connsiteX2" fmla="*/ 9155151 w 9155151"/>
              <a:gd name="connsiteY2" fmla="*/ 6865341 h 6865341"/>
              <a:gd name="connsiteX3" fmla="*/ 11151 w 9155151"/>
              <a:gd name="connsiteY3" fmla="*/ 6865341 h 6865341"/>
              <a:gd name="connsiteX4" fmla="*/ 0 w 9155151"/>
              <a:gd name="connsiteY4" fmla="*/ 0 h 6865341"/>
              <a:gd name="connsiteX0" fmla="*/ 0 w 9155151"/>
              <a:gd name="connsiteY0" fmla="*/ 0 h 6865341"/>
              <a:gd name="connsiteX1" fmla="*/ 9155151 w 9155151"/>
              <a:gd name="connsiteY1" fmla="*/ 7341 h 6865341"/>
              <a:gd name="connsiteX2" fmla="*/ 9155151 w 9155151"/>
              <a:gd name="connsiteY2" fmla="*/ 6865341 h 6865341"/>
              <a:gd name="connsiteX3" fmla="*/ 11151 w 9155151"/>
              <a:gd name="connsiteY3" fmla="*/ 6865341 h 6865341"/>
              <a:gd name="connsiteX4" fmla="*/ 0 w 9155151"/>
              <a:gd name="connsiteY4" fmla="*/ 0 h 686534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55151" h="6865341">
                <a:moveTo>
                  <a:pt x="0" y="0"/>
                </a:moveTo>
                <a:lnTo>
                  <a:pt x="9155151" y="7341"/>
                </a:lnTo>
                <a:lnTo>
                  <a:pt x="9155151" y="6865341"/>
                </a:lnTo>
                <a:lnTo>
                  <a:pt x="11151" y="6865341"/>
                </a:lnTo>
                <a:lnTo>
                  <a:pt x="0" y="0"/>
                </a:lnTo>
                <a:close/>
              </a:path>
            </a:pathLst>
          </a:custGeom>
          <a:solidFill>
            <a:schemeClr val="bg1">
              <a:lumMod val="85000"/>
            </a:schemeClr>
          </a:solidFill>
        </p:spPr>
        <p:txBody>
          <a:bodyPr vert="horz" anchor="ctr"/>
          <a:lstStyle>
            <a:lvl1pPr algn="ctr">
              <a:buNone/>
              <a:defRPr sz="1500" b="0" i="0" baseline="0">
                <a:solidFill>
                  <a:srgbClr val="646464"/>
                </a:solidFill>
                <a:latin typeface="+mn-lt"/>
                <a:cs typeface="DIN Offc Pro"/>
              </a:defRPr>
            </a:lvl1pPr>
          </a:lstStyle>
          <a:p>
            <a:r>
              <a:rPr lang="en-US" dirty="0"/>
              <a:t>Click icon to                 place image</a:t>
            </a:r>
          </a:p>
        </p:txBody>
      </p:sp>
      <p:sp>
        <p:nvSpPr>
          <p:cNvPr id="8" name="Date Placeholder 4"/>
          <p:cNvSpPr>
            <a:spLocks noGrp="1"/>
          </p:cNvSpPr>
          <p:nvPr>
            <p:ph type="dt" sz="half" idx="2"/>
          </p:nvPr>
        </p:nvSpPr>
        <p:spPr>
          <a:xfrm>
            <a:off x="5725577" y="6155267"/>
            <a:ext cx="2622549" cy="365125"/>
          </a:xfrm>
          <a:prstGeom prst="rect">
            <a:avLst/>
          </a:prstGeom>
        </p:spPr>
        <p:txBody>
          <a:bodyPr vert="horz" lIns="91440" tIns="45720" rIns="91440" bIns="45720" rtlCol="0" anchor="ctr"/>
          <a:lstStyle>
            <a:lvl1pPr algn="r">
              <a:defRPr sz="1400" baseline="0">
                <a:solidFill>
                  <a:schemeClr val="tx1"/>
                </a:solidFill>
              </a:defRPr>
            </a:lvl1pPr>
          </a:lstStyle>
          <a:p>
            <a:fld id="{C16F859B-D459-498F-A8B6-46F0A2E32664}" type="datetime4">
              <a:rPr lang="en-US" smtClean="0"/>
              <a:t>December 5, 2023</a:t>
            </a:fld>
            <a:r>
              <a:rPr lang="en-CA"/>
              <a:t>     </a:t>
            </a:r>
            <a:r>
              <a:rPr lang="en-CA" dirty="0"/>
              <a:t>|</a:t>
            </a:r>
            <a:endParaRPr lang="en-US" dirty="0"/>
          </a:p>
        </p:txBody>
      </p:sp>
      <p:sp>
        <p:nvSpPr>
          <p:cNvPr id="11"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371087927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Image Slide 2">
    <p:bg>
      <p:bgPr>
        <a:blipFill rotWithShape="1">
          <a:blip r:embed="rId2"/>
          <a:stretch>
            <a:fillRect/>
          </a:stretch>
        </a:blipFill>
        <a:effectLst/>
      </p:bgPr>
    </p:bg>
    <p:spTree>
      <p:nvGrpSpPr>
        <p:cNvPr id="1" name=""/>
        <p:cNvGrpSpPr/>
        <p:nvPr/>
      </p:nvGrpSpPr>
      <p:grpSpPr>
        <a:xfrm>
          <a:off x="0" y="0"/>
          <a:ext cx="0" cy="0"/>
          <a:chOff x="0" y="0"/>
          <a:chExt cx="0" cy="0"/>
        </a:xfrm>
      </p:grpSpPr>
      <p:sp>
        <p:nvSpPr>
          <p:cNvPr id="9" name="Picture Placeholder 5"/>
          <p:cNvSpPr>
            <a:spLocks noGrp="1"/>
          </p:cNvSpPr>
          <p:nvPr>
            <p:ph type="pic" sz="quarter" idx="17" hasCustomPrompt="1"/>
          </p:nvPr>
        </p:nvSpPr>
        <p:spPr>
          <a:xfrm>
            <a:off x="2897109" y="845779"/>
            <a:ext cx="6246892" cy="6012221"/>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8" name="Picture Placeholder 5"/>
          <p:cNvSpPr>
            <a:spLocks noGrp="1"/>
          </p:cNvSpPr>
          <p:nvPr>
            <p:ph type="pic" sz="quarter" idx="16" hasCustomPrompt="1"/>
          </p:nvPr>
        </p:nvSpPr>
        <p:spPr>
          <a:xfrm>
            <a:off x="1" y="0"/>
            <a:ext cx="3512247" cy="5488880"/>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3" name="TextBox 2"/>
          <p:cNvSpPr txBox="1"/>
          <p:nvPr userDrawn="1"/>
        </p:nvSpPr>
        <p:spPr>
          <a:xfrm>
            <a:off x="10515600" y="5909733"/>
            <a:ext cx="184666" cy="369332"/>
          </a:xfrm>
          <a:prstGeom prst="rect">
            <a:avLst/>
          </a:prstGeom>
          <a:noFill/>
        </p:spPr>
        <p:txBody>
          <a:bodyPr wrap="none" rtlCol="0">
            <a:spAutoFit/>
          </a:bodyPr>
          <a:lstStyle/>
          <a:p>
            <a:endParaRPr lang="en-US" dirty="0"/>
          </a:p>
        </p:txBody>
      </p:sp>
      <p:sp>
        <p:nvSpPr>
          <p:cNvPr id="12" name="Date Placeholder 4"/>
          <p:cNvSpPr>
            <a:spLocks noGrp="1"/>
          </p:cNvSpPr>
          <p:nvPr>
            <p:ph type="dt" sz="half" idx="2"/>
          </p:nvPr>
        </p:nvSpPr>
        <p:spPr>
          <a:xfrm>
            <a:off x="6021910" y="6155267"/>
            <a:ext cx="2326216" cy="365125"/>
          </a:xfrm>
          <a:prstGeom prst="rect">
            <a:avLst/>
          </a:prstGeom>
        </p:spPr>
        <p:txBody>
          <a:bodyPr vert="horz" lIns="91440" tIns="45720" rIns="91440" bIns="45720" rtlCol="0" anchor="ctr"/>
          <a:lstStyle>
            <a:lvl1pPr algn="r">
              <a:defRPr sz="1400" baseline="0">
                <a:solidFill>
                  <a:schemeClr val="tx1"/>
                </a:solidFill>
              </a:defRPr>
            </a:lvl1pPr>
          </a:lstStyle>
          <a:p>
            <a:fld id="{7CAF51A4-9E3F-43A3-A9B5-095BCD2248C4}" type="datetime4">
              <a:rPr lang="en-US" smtClean="0"/>
              <a:t>December 5, 2023</a:t>
            </a:fld>
            <a:r>
              <a:rPr lang="en-CA"/>
              <a:t>     </a:t>
            </a:r>
            <a:r>
              <a:rPr lang="en-CA" dirty="0"/>
              <a:t>|</a:t>
            </a:r>
            <a:endParaRPr lang="en-US" dirty="0"/>
          </a:p>
        </p:txBody>
      </p:sp>
      <p:sp>
        <p:nvSpPr>
          <p:cNvPr id="13"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150580918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preserve="1" userDrawn="1">
  <p:cSld name="Image Slide 3">
    <p:bg>
      <p:bgPr>
        <a:blipFill rotWithShape="1">
          <a:blip r:embed="rId2"/>
          <a:stretch>
            <a:fillRect/>
          </a:stretch>
        </a:blipFill>
        <a:effectLst/>
      </p:bgPr>
    </p:bg>
    <p:spTree>
      <p:nvGrpSpPr>
        <p:cNvPr id="1" name=""/>
        <p:cNvGrpSpPr/>
        <p:nvPr/>
      </p:nvGrpSpPr>
      <p:grpSpPr>
        <a:xfrm>
          <a:off x="0" y="0"/>
          <a:ext cx="0" cy="0"/>
          <a:chOff x="0" y="0"/>
          <a:chExt cx="0" cy="0"/>
        </a:xfrm>
      </p:grpSpPr>
      <p:sp>
        <p:nvSpPr>
          <p:cNvPr id="10" name="Picture Placeholder 5"/>
          <p:cNvSpPr>
            <a:spLocks noGrp="1"/>
          </p:cNvSpPr>
          <p:nvPr>
            <p:ph type="pic" sz="quarter" idx="16" hasCustomPrompt="1"/>
          </p:nvPr>
        </p:nvSpPr>
        <p:spPr>
          <a:xfrm>
            <a:off x="1" y="0"/>
            <a:ext cx="5923198" cy="5627857"/>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9" name="Picture Placeholder 5"/>
          <p:cNvSpPr>
            <a:spLocks noGrp="1"/>
          </p:cNvSpPr>
          <p:nvPr>
            <p:ph type="pic" sz="quarter" idx="15" hasCustomPrompt="1"/>
          </p:nvPr>
        </p:nvSpPr>
        <p:spPr>
          <a:xfrm>
            <a:off x="4921116" y="0"/>
            <a:ext cx="4222883" cy="2906899"/>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12" name="Picture Placeholder 5"/>
          <p:cNvSpPr>
            <a:spLocks noGrp="1"/>
          </p:cNvSpPr>
          <p:nvPr>
            <p:ph type="pic" sz="quarter" idx="17" hasCustomPrompt="1"/>
          </p:nvPr>
        </p:nvSpPr>
        <p:spPr>
          <a:xfrm>
            <a:off x="4038093" y="3214455"/>
            <a:ext cx="5105905" cy="3643545"/>
          </a:xfrm>
          <a:solidFill>
            <a:schemeClr val="bg1">
              <a:lumMod val="85000"/>
            </a:schemeClr>
          </a:solidFill>
        </p:spPr>
        <p:txBody>
          <a:bodyPr anchor="ctr" anchorCtr="1">
            <a:normAutofit/>
          </a:bodyPr>
          <a:lstStyle>
            <a:lvl1pPr marL="0" indent="0" algn="ctr">
              <a:buNone/>
              <a:defRPr sz="1500" baseline="0"/>
            </a:lvl1pPr>
          </a:lstStyle>
          <a:p>
            <a:r>
              <a:rPr lang="en-US" dirty="0"/>
              <a:t>Click icon to             place image</a:t>
            </a:r>
          </a:p>
        </p:txBody>
      </p:sp>
      <p:sp>
        <p:nvSpPr>
          <p:cNvPr id="8" name="Date Placeholder 4"/>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BB508BD7-8B53-4CE3-A3FA-0E10F2E34F65}" type="datetime4">
              <a:rPr lang="en-US" smtClean="0"/>
              <a:t>December 5, 2023</a:t>
            </a:fld>
            <a:r>
              <a:rPr lang="en-CA"/>
              <a:t>     </a:t>
            </a:r>
            <a:r>
              <a:rPr lang="en-CA" dirty="0"/>
              <a:t>|</a:t>
            </a:r>
            <a:endParaRPr lang="en-US" dirty="0"/>
          </a:p>
        </p:txBody>
      </p:sp>
      <p:sp>
        <p:nvSpPr>
          <p:cNvPr id="15" name="Slide Number Placeholder 5"/>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262299626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preserve="1" userDrawn="1">
  <p:cSld name="Quote/Section slide 1">
    <p:bg>
      <p:bgPr>
        <a:blipFill rotWithShape="1">
          <a:blip r:embed="rId2"/>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hasCustomPrompt="1"/>
          </p:nvPr>
        </p:nvSpPr>
        <p:spPr>
          <a:xfrm>
            <a:off x="473264" y="719668"/>
            <a:ext cx="8103469" cy="5145816"/>
          </a:xfrm>
        </p:spPr>
        <p:txBody>
          <a:bodyPr wrap="square" anchor="t">
            <a:noAutofit/>
          </a:bodyPr>
          <a:lstStyle>
            <a:lvl1pPr indent="0" algn="l">
              <a:lnSpc>
                <a:spcPts val="6800"/>
              </a:lnSpc>
              <a:spcAft>
                <a:spcPts val="0"/>
              </a:spcAft>
              <a:defRPr sz="6500" b="1" cap="none" spc="0" baseline="0">
                <a:solidFill>
                  <a:schemeClr val="tx1"/>
                </a:solidFill>
              </a:defRPr>
            </a:lvl1pPr>
          </a:lstStyle>
          <a:p>
            <a:r>
              <a:rPr lang="en-US" dirty="0"/>
              <a:t>Click to add quote or section start</a:t>
            </a:r>
            <a:endParaRPr lang="en-CA" dirty="0"/>
          </a:p>
        </p:txBody>
      </p:sp>
      <p:sp>
        <p:nvSpPr>
          <p:cNvPr id="3" name="Date Placeholder 4">
            <a:extLst>
              <a:ext uri="{FF2B5EF4-FFF2-40B4-BE49-F238E27FC236}">
                <a16:creationId xmlns:a16="http://schemas.microsoft.com/office/drawing/2014/main" id="{D7BCC4F1-CC22-409C-98A9-A75F084CE06F}"/>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A87E2521-8D4C-43D8-8050-E9383E9BB2E8}" type="datetime4">
              <a:rPr lang="en-US" smtClean="0"/>
              <a:t>December 5, 2023</a:t>
            </a:fld>
            <a:r>
              <a:rPr lang="en-CA"/>
              <a:t>     </a:t>
            </a:r>
            <a:r>
              <a:rPr lang="en-CA" dirty="0"/>
              <a:t>|</a:t>
            </a:r>
            <a:endParaRPr lang="en-US" dirty="0"/>
          </a:p>
        </p:txBody>
      </p:sp>
      <p:sp>
        <p:nvSpPr>
          <p:cNvPr id="5" name="Slide Number Placeholder 5">
            <a:extLst>
              <a:ext uri="{FF2B5EF4-FFF2-40B4-BE49-F238E27FC236}">
                <a16:creationId xmlns:a16="http://schemas.microsoft.com/office/drawing/2014/main" id="{06E18C63-3011-475B-8262-12F4E424E13D}"/>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68695826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showMasterSp="0" preserve="1" userDrawn="1">
  <p:cSld name="Quote/Section slide 3">
    <p:bg>
      <p:bgPr>
        <a:blipFill rotWithShape="1">
          <a:blip r:embed="rId2"/>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3264" y="719668"/>
            <a:ext cx="8103469" cy="5145816"/>
          </a:xfrm>
        </p:spPr>
        <p:txBody>
          <a:bodyPr wrap="square" anchor="t">
            <a:noAutofit/>
          </a:bodyPr>
          <a:lstStyle>
            <a:lvl1pPr indent="0" algn="l">
              <a:lnSpc>
                <a:spcPts val="6800"/>
              </a:lnSpc>
              <a:spcAft>
                <a:spcPts val="0"/>
              </a:spcAft>
              <a:defRPr sz="6500" b="1" cap="none" spc="0" baseline="0">
                <a:solidFill>
                  <a:schemeClr val="bg1"/>
                </a:solidFill>
              </a:defRPr>
            </a:lvl1pPr>
          </a:lstStyle>
          <a:p>
            <a:r>
              <a:rPr lang="en-US" dirty="0"/>
              <a:t>Click to add quote or section start</a:t>
            </a:r>
            <a:endParaRPr lang="en-CA" dirty="0"/>
          </a:p>
        </p:txBody>
      </p:sp>
      <p:sp>
        <p:nvSpPr>
          <p:cNvPr id="4" name="Date Placeholder 4">
            <a:extLst>
              <a:ext uri="{FF2B5EF4-FFF2-40B4-BE49-F238E27FC236}">
                <a16:creationId xmlns:a16="http://schemas.microsoft.com/office/drawing/2014/main" id="{C3E29EF0-C0D0-4973-9147-4ED9508C1165}"/>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D4AEE69C-DD59-4C49-AB9C-4AC5CAC95A94}" type="datetime4">
              <a:rPr lang="en-US" smtClean="0"/>
              <a:pPr/>
              <a:t>December 5, 2023</a:t>
            </a:fld>
            <a:r>
              <a:rPr lang="en-CA"/>
              <a:t>     |</a:t>
            </a:r>
            <a:endParaRPr lang="en-US" dirty="0"/>
          </a:p>
        </p:txBody>
      </p:sp>
      <p:sp>
        <p:nvSpPr>
          <p:cNvPr id="5" name="Slide Number Placeholder 5">
            <a:extLst>
              <a:ext uri="{FF2B5EF4-FFF2-40B4-BE49-F238E27FC236}">
                <a16:creationId xmlns:a16="http://schemas.microsoft.com/office/drawing/2014/main" id="{66AF7EDB-4664-4AC1-B985-01E6B30AEE27}"/>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68695826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preserve="1" userDrawn="1">
  <p:cSld name="1_Quote/Section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3264" y="719668"/>
            <a:ext cx="8103469" cy="1711475"/>
          </a:xfrm>
        </p:spPr>
        <p:txBody>
          <a:bodyPr wrap="square" anchor="t">
            <a:noAutofit/>
          </a:bodyPr>
          <a:lstStyle>
            <a:lvl1pPr indent="0" algn="l">
              <a:lnSpc>
                <a:spcPts val="6800"/>
              </a:lnSpc>
              <a:spcAft>
                <a:spcPts val="0"/>
              </a:spcAft>
              <a:defRPr sz="6500" b="1" cap="none" spc="0" baseline="0">
                <a:solidFill>
                  <a:schemeClr val="bg1"/>
                </a:solidFill>
              </a:defRPr>
            </a:lvl1pPr>
          </a:lstStyle>
          <a:p>
            <a:r>
              <a:rPr lang="en-US" dirty="0"/>
              <a:t>Click to add quote or section start</a:t>
            </a:r>
            <a:endParaRPr lang="en-CA" dirty="0"/>
          </a:p>
        </p:txBody>
      </p:sp>
      <p:sp>
        <p:nvSpPr>
          <p:cNvPr id="4" name="Date Placeholder 4">
            <a:extLst>
              <a:ext uri="{FF2B5EF4-FFF2-40B4-BE49-F238E27FC236}">
                <a16:creationId xmlns:a16="http://schemas.microsoft.com/office/drawing/2014/main" id="{5125D806-AFBC-4C80-A00C-194EC173CC84}"/>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6CD0797B-E785-42B9-8E26-0DD9535302B8}" type="datetime4">
              <a:rPr lang="en-US" smtClean="0"/>
              <a:pPr/>
              <a:t>December 5, 2023</a:t>
            </a:fld>
            <a:r>
              <a:rPr lang="en-CA"/>
              <a:t>     |</a:t>
            </a:r>
            <a:endParaRPr lang="en-US" dirty="0"/>
          </a:p>
        </p:txBody>
      </p:sp>
      <p:sp>
        <p:nvSpPr>
          <p:cNvPr id="5" name="Slide Number Placeholder 5">
            <a:extLst>
              <a:ext uri="{FF2B5EF4-FFF2-40B4-BE49-F238E27FC236}">
                <a16:creationId xmlns:a16="http://schemas.microsoft.com/office/drawing/2014/main" id="{EC8BC27F-BC0F-4324-A43D-0000BBBC4EC0}"/>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2">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4" name="Title 1"/>
          <p:cNvSpPr>
            <a:spLocks noGrp="1"/>
          </p:cNvSpPr>
          <p:nvPr>
            <p:ph type="ctrTitle" hasCustomPrompt="1"/>
          </p:nvPr>
        </p:nvSpPr>
        <p:spPr>
          <a:xfrm>
            <a:off x="711803" y="588362"/>
            <a:ext cx="7117676" cy="2988919"/>
          </a:xfrm>
        </p:spPr>
        <p:txBody>
          <a:bodyPr>
            <a:noAutofit/>
          </a:bodyPr>
          <a:lstStyle>
            <a:lvl1pPr indent="0">
              <a:lnSpc>
                <a:spcPts val="5100"/>
              </a:lnSpc>
              <a:defRPr sz="4800" cap="none" baseline="0">
                <a:solidFill>
                  <a:schemeClr val="bg1"/>
                </a:solidFill>
              </a:defRPr>
            </a:lvl1pPr>
          </a:lstStyle>
          <a:p>
            <a:r>
              <a:rPr lang="en-US" dirty="0"/>
              <a:t>Click to add the document title</a:t>
            </a:r>
            <a:endParaRPr lang="en-CA" dirty="0"/>
          </a:p>
        </p:txBody>
      </p:sp>
      <p:sp>
        <p:nvSpPr>
          <p:cNvPr id="5" name="Subtitle 2"/>
          <p:cNvSpPr>
            <a:spLocks noGrp="1"/>
          </p:cNvSpPr>
          <p:nvPr>
            <p:ph type="subTitle" idx="1" hasCustomPrompt="1"/>
          </p:nvPr>
        </p:nvSpPr>
        <p:spPr bwMode="gray">
          <a:xfrm>
            <a:off x="711803" y="3584814"/>
            <a:ext cx="7117676" cy="1151416"/>
          </a:xfrm>
        </p:spPr>
        <p:txBody>
          <a:bodyPr anchor="b" anchorCtr="0">
            <a:noAutofit/>
          </a:bodyPr>
          <a:lstStyle>
            <a:lvl1pPr marL="0" indent="0" algn="l">
              <a:lnSpc>
                <a:spcPct val="90000"/>
              </a:lnSpc>
              <a:spcBef>
                <a:spcPts val="0"/>
              </a:spcBef>
              <a:buNone/>
              <a:defRPr sz="3200" cap="none" baseline="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extLst>
      <p:ext uri="{BB962C8B-B14F-4D97-AF65-F5344CB8AC3E}">
        <p14:creationId xmlns:p14="http://schemas.microsoft.com/office/powerpoint/2010/main" val="88584326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showMasterSp="0" preserve="1" userDrawn="1">
  <p:cSld name="2_Quote/Section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3264" y="719668"/>
            <a:ext cx="8103469" cy="1711475"/>
          </a:xfrm>
        </p:spPr>
        <p:txBody>
          <a:bodyPr wrap="square" anchor="t">
            <a:noAutofit/>
          </a:bodyPr>
          <a:lstStyle>
            <a:lvl1pPr indent="0" algn="l">
              <a:lnSpc>
                <a:spcPts val="6800"/>
              </a:lnSpc>
              <a:spcAft>
                <a:spcPts val="0"/>
              </a:spcAft>
              <a:defRPr sz="6500" b="1" cap="none" spc="0" baseline="0">
                <a:solidFill>
                  <a:schemeClr val="bg1"/>
                </a:solidFill>
              </a:defRPr>
            </a:lvl1pPr>
          </a:lstStyle>
          <a:p>
            <a:r>
              <a:rPr lang="en-US" dirty="0"/>
              <a:t>Click to add quote or section start</a:t>
            </a:r>
            <a:endParaRPr lang="en-CA" dirty="0"/>
          </a:p>
        </p:txBody>
      </p:sp>
      <p:sp>
        <p:nvSpPr>
          <p:cNvPr id="4" name="Date Placeholder 4">
            <a:extLst>
              <a:ext uri="{FF2B5EF4-FFF2-40B4-BE49-F238E27FC236}">
                <a16:creationId xmlns:a16="http://schemas.microsoft.com/office/drawing/2014/main" id="{6A27DA5A-D0E8-4588-97B4-FE0384038C5F}"/>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bg1"/>
                </a:solidFill>
              </a:defRPr>
            </a:lvl1pPr>
          </a:lstStyle>
          <a:p>
            <a:fld id="{FBFEF9DD-5E9E-4AEE-83E3-8A85EDB2E09D}" type="datetime4">
              <a:rPr lang="en-US" smtClean="0"/>
              <a:t>December 5, 2023</a:t>
            </a:fld>
            <a:r>
              <a:rPr lang="en-CA"/>
              <a:t>     |</a:t>
            </a:r>
            <a:endParaRPr lang="en-US" dirty="0"/>
          </a:p>
        </p:txBody>
      </p:sp>
      <p:sp>
        <p:nvSpPr>
          <p:cNvPr id="5" name="Slide Number Placeholder 5">
            <a:extLst>
              <a:ext uri="{FF2B5EF4-FFF2-40B4-BE49-F238E27FC236}">
                <a16:creationId xmlns:a16="http://schemas.microsoft.com/office/drawing/2014/main" id="{93C705BC-257C-4CE1-AC22-06E6DE524B53}"/>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bg1"/>
                </a:solidFill>
              </a:defRPr>
            </a:lvl1pPr>
          </a:lstStyle>
          <a:p>
            <a:fld id="{E9E0D846-2D6A-8643-B2BF-83884A821236}" type="slidenum">
              <a:rPr lang="en-US" smtClean="0"/>
              <a:pPr/>
              <a:t>‹#›</a:t>
            </a:fld>
            <a:endParaRPr lang="en-US"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showMasterSp="0" preserve="1" userDrawn="1">
  <p:cSld name="3_Quote/Section slide 3">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Date Placeholder 4">
            <a:extLst>
              <a:ext uri="{FF2B5EF4-FFF2-40B4-BE49-F238E27FC236}">
                <a16:creationId xmlns:a16="http://schemas.microsoft.com/office/drawing/2014/main" id="{54B118B1-9773-497D-B290-116540DC3CDF}"/>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9B6E9601-C3ED-4E51-A2DA-94B062F90893}" type="datetime4">
              <a:rPr lang="en-US" smtClean="0"/>
              <a:t>December 5, 2023</a:t>
            </a:fld>
            <a:r>
              <a:rPr lang="en-CA"/>
              <a:t>     </a:t>
            </a:r>
            <a:r>
              <a:rPr lang="en-CA" dirty="0"/>
              <a:t>|</a:t>
            </a:r>
            <a:endParaRPr lang="en-US" dirty="0"/>
          </a:p>
        </p:txBody>
      </p:sp>
      <p:sp>
        <p:nvSpPr>
          <p:cNvPr id="3" name="Slide Number Placeholder 5">
            <a:extLst>
              <a:ext uri="{FF2B5EF4-FFF2-40B4-BE49-F238E27FC236}">
                <a16:creationId xmlns:a16="http://schemas.microsoft.com/office/drawing/2014/main" id="{8EA02D00-1767-4CA8-8CE6-00DDE4278494}"/>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showMasterSp="0" preserve="1" userDrawn="1">
  <p:cSld name="Closing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3" name="Title 1"/>
          <p:cNvSpPr>
            <a:spLocks noGrp="1"/>
          </p:cNvSpPr>
          <p:nvPr>
            <p:ph type="ctrTitle" hasCustomPrompt="1"/>
          </p:nvPr>
        </p:nvSpPr>
        <p:spPr>
          <a:xfrm>
            <a:off x="473264" y="404484"/>
            <a:ext cx="7866403" cy="4709383"/>
          </a:xfrm>
        </p:spPr>
        <p:txBody>
          <a:bodyPr wrap="square" anchor="t">
            <a:noAutofit/>
          </a:bodyPr>
          <a:lstStyle>
            <a:lvl1pPr indent="0" algn="l">
              <a:lnSpc>
                <a:spcPts val="5100"/>
              </a:lnSpc>
              <a:spcAft>
                <a:spcPts val="0"/>
              </a:spcAft>
              <a:defRPr sz="4800" b="1" cap="none" spc="0" baseline="0">
                <a:solidFill>
                  <a:schemeClr val="tx1"/>
                </a:solidFill>
              </a:defRPr>
            </a:lvl1pPr>
          </a:lstStyle>
          <a:p>
            <a:r>
              <a:rPr lang="en-US" dirty="0"/>
              <a:t>Click to add closing message</a:t>
            </a:r>
            <a:endParaRPr lang="en-CA" dirty="0"/>
          </a:p>
        </p:txBody>
      </p:sp>
      <p:sp>
        <p:nvSpPr>
          <p:cNvPr id="4" name="Date Placeholder 4">
            <a:extLst>
              <a:ext uri="{FF2B5EF4-FFF2-40B4-BE49-F238E27FC236}">
                <a16:creationId xmlns:a16="http://schemas.microsoft.com/office/drawing/2014/main" id="{47E42ABD-81B0-4352-8EA2-AA1F67F76C1D}"/>
              </a:ext>
            </a:extLst>
          </p:cNvPr>
          <p:cNvSpPr>
            <a:spLocks noGrp="1"/>
          </p:cNvSpPr>
          <p:nvPr>
            <p:ph type="dt" sz="half" idx="2"/>
          </p:nvPr>
        </p:nvSpPr>
        <p:spPr>
          <a:xfrm>
            <a:off x="6043077" y="6155267"/>
            <a:ext cx="2305049" cy="365125"/>
          </a:xfrm>
          <a:prstGeom prst="rect">
            <a:avLst/>
          </a:prstGeom>
        </p:spPr>
        <p:txBody>
          <a:bodyPr vert="horz" lIns="91440" tIns="45720" rIns="91440" bIns="45720" rtlCol="0" anchor="ctr"/>
          <a:lstStyle>
            <a:lvl1pPr algn="r">
              <a:defRPr sz="1400" baseline="0">
                <a:solidFill>
                  <a:schemeClr val="tx1"/>
                </a:solidFill>
              </a:defRPr>
            </a:lvl1pPr>
          </a:lstStyle>
          <a:p>
            <a:fld id="{A7E99A24-F02C-4FD0-8541-33EF0C918890}" type="datetime4">
              <a:rPr lang="en-US" smtClean="0"/>
              <a:t>December 5, 2023</a:t>
            </a:fld>
            <a:r>
              <a:rPr lang="en-CA"/>
              <a:t>     </a:t>
            </a:r>
            <a:r>
              <a:rPr lang="en-CA" dirty="0"/>
              <a:t>|</a:t>
            </a:r>
            <a:endParaRPr lang="en-US" dirty="0"/>
          </a:p>
        </p:txBody>
      </p:sp>
      <p:sp>
        <p:nvSpPr>
          <p:cNvPr id="5" name="Slide Number Placeholder 5">
            <a:extLst>
              <a:ext uri="{FF2B5EF4-FFF2-40B4-BE49-F238E27FC236}">
                <a16:creationId xmlns:a16="http://schemas.microsoft.com/office/drawing/2014/main" id="{3FEAF3BB-E405-48E8-87E3-FDCAD16E2281}"/>
              </a:ext>
            </a:extLst>
          </p:cNvPr>
          <p:cNvSpPr>
            <a:spLocks noGrp="1"/>
          </p:cNvSpPr>
          <p:nvPr>
            <p:ph type="sldNum" sz="quarter" idx="4"/>
          </p:nvPr>
        </p:nvSpPr>
        <p:spPr>
          <a:xfrm>
            <a:off x="8149167" y="6155266"/>
            <a:ext cx="654050" cy="365125"/>
          </a:xfrm>
          <a:prstGeom prst="rect">
            <a:avLst/>
          </a:prstGeom>
        </p:spPr>
        <p:txBody>
          <a:bodyPr vert="horz" lIns="91440" tIns="45720" rIns="91440" bIns="45720" rtlCol="0" anchor="ctr"/>
          <a:lstStyle>
            <a:lvl1pPr algn="r">
              <a:defRPr sz="1400" baseline="0">
                <a:solidFill>
                  <a:schemeClr val="tx1"/>
                </a:solidFill>
              </a:defRPr>
            </a:lvl1pPr>
          </a:lstStyle>
          <a:p>
            <a:fld id="{E9E0D846-2D6A-8643-B2BF-83884A821236}" type="slidenum">
              <a:rPr lang="en-US" smtClean="0"/>
              <a:pPr/>
              <a:t>‹#›</a:t>
            </a:fld>
            <a:endParaRPr lang="en-US" dirty="0"/>
          </a:p>
        </p:txBody>
      </p:sp>
    </p:spTree>
    <p:extLst>
      <p:ext uri="{BB962C8B-B14F-4D97-AF65-F5344CB8AC3E}">
        <p14:creationId xmlns:p14="http://schemas.microsoft.com/office/powerpoint/2010/main" val="68695826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Blank">
    <p:bg>
      <p:bgPr>
        <a:solidFill>
          <a:schemeClr val="bg1"/>
        </a:solid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79002" y="396621"/>
            <a:ext cx="3220541" cy="2981242"/>
          </a:xfrm>
        </p:spPr>
        <p:txBody>
          <a:bodyPr>
            <a:noAutofit/>
          </a:bodyPr>
          <a:lstStyle>
            <a:lvl1pPr indent="0">
              <a:lnSpc>
                <a:spcPts val="5100"/>
              </a:lnSpc>
              <a:defRPr sz="48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458831" y="3589015"/>
            <a:ext cx="2146484" cy="1072335"/>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extLst>
      <p:ext uri="{BB962C8B-B14F-4D97-AF65-F5344CB8AC3E}">
        <p14:creationId xmlns:p14="http://schemas.microsoft.com/office/powerpoint/2010/main" val="8858432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956774" y="4296434"/>
            <a:ext cx="5252541" cy="1262538"/>
          </a:xfrm>
        </p:spPr>
        <p:txBody>
          <a:bodyPr>
            <a:noAutofit/>
          </a:bodyPr>
          <a:lstStyle>
            <a:lvl1pPr indent="0">
              <a:lnSpc>
                <a:spcPts val="5100"/>
              </a:lnSpc>
              <a:defRPr sz="4000" cap="none" baseline="0">
                <a:solidFill>
                  <a:schemeClr val="tx1"/>
                </a:solidFill>
              </a:defRPr>
            </a:lvl1pPr>
          </a:lstStyle>
          <a:p>
            <a:r>
              <a:rPr lang="en-US" dirty="0"/>
              <a:t>Click to add the </a:t>
            </a:r>
            <a:r>
              <a:rPr lang="en-US"/>
              <a:t>document title</a:t>
            </a:r>
            <a:endParaRPr lang="en-CA" dirty="0"/>
          </a:p>
        </p:txBody>
      </p:sp>
      <p:sp>
        <p:nvSpPr>
          <p:cNvPr id="10" name="Subtitle 2"/>
          <p:cNvSpPr>
            <a:spLocks noGrp="1"/>
          </p:cNvSpPr>
          <p:nvPr>
            <p:ph type="subTitle" idx="1" hasCustomPrompt="1"/>
          </p:nvPr>
        </p:nvSpPr>
        <p:spPr bwMode="gray">
          <a:xfrm>
            <a:off x="3956774" y="5769428"/>
            <a:ext cx="2146484" cy="569076"/>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739059" y="4276751"/>
            <a:ext cx="5252541" cy="1262538"/>
          </a:xfrm>
        </p:spPr>
        <p:txBody>
          <a:bodyPr>
            <a:noAutofit/>
          </a:bodyPr>
          <a:lstStyle>
            <a:lvl1pPr indent="0">
              <a:lnSpc>
                <a:spcPts val="5100"/>
              </a:lnSpc>
              <a:defRPr sz="40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3739059" y="5787823"/>
            <a:ext cx="2146484" cy="536167"/>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3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54030" y="517551"/>
            <a:ext cx="3438255" cy="2639306"/>
          </a:xfrm>
        </p:spPr>
        <p:txBody>
          <a:bodyPr>
            <a:noAutofit/>
          </a:bodyPr>
          <a:lstStyle>
            <a:lvl1pPr indent="0">
              <a:lnSpc>
                <a:spcPts val="5100"/>
              </a:lnSpc>
              <a:defRPr sz="4800" cap="none" baseline="0">
                <a:solidFill>
                  <a:schemeClr val="bg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154030" y="3588909"/>
            <a:ext cx="2146484" cy="536167"/>
          </a:xfrm>
        </p:spPr>
        <p:txBody>
          <a:bodyPr anchor="b" anchorCtr="0">
            <a:noAutofit/>
          </a:bodyPr>
          <a:lstStyle>
            <a:lvl1pPr marL="0" indent="0" algn="l">
              <a:lnSpc>
                <a:spcPct val="90000"/>
              </a:lnSpc>
              <a:spcBef>
                <a:spcPts val="0"/>
              </a:spcBef>
              <a:buNone/>
              <a:defRPr sz="3200" cap="none" baseline="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154030" y="1189089"/>
            <a:ext cx="4947741" cy="1525083"/>
          </a:xfrm>
        </p:spPr>
        <p:txBody>
          <a:bodyPr>
            <a:noAutofit/>
          </a:bodyPr>
          <a:lstStyle>
            <a:lvl1pPr indent="0">
              <a:lnSpc>
                <a:spcPts val="5100"/>
              </a:lnSpc>
              <a:defRPr sz="48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154030" y="3059137"/>
            <a:ext cx="2146484" cy="536167"/>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644716" y="4237089"/>
            <a:ext cx="4947741" cy="1525083"/>
          </a:xfrm>
        </p:spPr>
        <p:txBody>
          <a:bodyPr>
            <a:noAutofit/>
          </a:bodyPr>
          <a:lstStyle>
            <a:lvl1pPr indent="0">
              <a:lnSpc>
                <a:spcPts val="5100"/>
              </a:lnSpc>
              <a:defRPr sz="4800" cap="none" baseline="0">
                <a:solidFill>
                  <a:schemeClr val="bg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3644716" y="5859440"/>
            <a:ext cx="2146484" cy="536167"/>
          </a:xfrm>
        </p:spPr>
        <p:txBody>
          <a:bodyPr anchor="b" anchorCtr="0">
            <a:noAutofit/>
          </a:bodyPr>
          <a:lstStyle>
            <a:lvl1pPr marL="0" indent="0" algn="l">
              <a:lnSpc>
                <a:spcPct val="90000"/>
              </a:lnSpc>
              <a:spcBef>
                <a:spcPts val="0"/>
              </a:spcBef>
              <a:buNone/>
              <a:defRPr sz="3200" cap="none" baseline="0">
                <a:solidFill>
                  <a:schemeClr val="bg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Title Slide 4">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Title 1"/>
          <p:cNvSpPr>
            <a:spLocks noGrp="1"/>
          </p:cNvSpPr>
          <p:nvPr>
            <p:ph type="ctrTitle" hasCustomPrompt="1"/>
          </p:nvPr>
        </p:nvSpPr>
        <p:spPr>
          <a:xfrm>
            <a:off x="3644716" y="4237089"/>
            <a:ext cx="4947741" cy="1525083"/>
          </a:xfrm>
        </p:spPr>
        <p:txBody>
          <a:bodyPr>
            <a:noAutofit/>
          </a:bodyPr>
          <a:lstStyle>
            <a:lvl1pPr indent="0">
              <a:lnSpc>
                <a:spcPts val="5100"/>
              </a:lnSpc>
              <a:defRPr sz="4800" cap="none" baseline="0">
                <a:solidFill>
                  <a:schemeClr val="tx1"/>
                </a:solidFill>
              </a:defRPr>
            </a:lvl1pPr>
          </a:lstStyle>
          <a:p>
            <a:r>
              <a:rPr lang="en-US" dirty="0"/>
              <a:t>Click to add the document title</a:t>
            </a:r>
            <a:endParaRPr lang="en-CA" dirty="0"/>
          </a:p>
        </p:txBody>
      </p:sp>
      <p:sp>
        <p:nvSpPr>
          <p:cNvPr id="8" name="Subtitle 2"/>
          <p:cNvSpPr>
            <a:spLocks noGrp="1"/>
          </p:cNvSpPr>
          <p:nvPr>
            <p:ph type="subTitle" idx="1" hasCustomPrompt="1"/>
          </p:nvPr>
        </p:nvSpPr>
        <p:spPr bwMode="gray">
          <a:xfrm>
            <a:off x="3644716" y="5859440"/>
            <a:ext cx="2146484" cy="536167"/>
          </a:xfrm>
        </p:spPr>
        <p:txBody>
          <a:bodyPr anchor="b" anchorCtr="0">
            <a:noAutofit/>
          </a:bodyPr>
          <a:lstStyle>
            <a:lvl1pPr marL="0" indent="0" algn="l">
              <a:lnSpc>
                <a:spcPct val="90000"/>
              </a:lnSpc>
              <a:spcBef>
                <a:spcPts val="0"/>
              </a:spcBef>
              <a:buNone/>
              <a:defRPr sz="3200" cap="none" baseline="0">
                <a:solidFill>
                  <a:schemeClr val="tx1"/>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Subtitle</a:t>
            </a:r>
            <a:endParaRPr lang="en-CA"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65568" y="392415"/>
            <a:ext cx="8444818" cy="1069848"/>
          </a:xfrm>
          <a:prstGeom prst="rect">
            <a:avLst/>
          </a:prstGeom>
        </p:spPr>
        <p:txBody>
          <a:bodyPr vert="horz" lIns="91440" tIns="45720" rIns="91440" bIns="45720" rtlCol="0" anchor="t" anchorCtr="0">
            <a:noAutofit/>
          </a:bodyPr>
          <a:lstStyle/>
          <a:p>
            <a:r>
              <a:rPr lang="en-US" dirty="0"/>
              <a:t>Click to add title</a:t>
            </a:r>
            <a:endParaRPr lang="en-CA" dirty="0"/>
          </a:p>
        </p:txBody>
      </p:sp>
      <p:sp>
        <p:nvSpPr>
          <p:cNvPr id="3" name="Text Placeholder 2"/>
          <p:cNvSpPr>
            <a:spLocks noGrp="1"/>
          </p:cNvSpPr>
          <p:nvPr>
            <p:ph type="body" idx="1"/>
          </p:nvPr>
        </p:nvSpPr>
        <p:spPr>
          <a:xfrm>
            <a:off x="365568" y="1472184"/>
            <a:ext cx="8444818" cy="4212639"/>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	</a:t>
            </a:r>
          </a:p>
          <a:p>
            <a:pPr lvl="2"/>
            <a:r>
              <a:rPr lang="en-US" dirty="0"/>
              <a:t>Third level</a:t>
            </a:r>
          </a:p>
          <a:p>
            <a:pPr lvl="3"/>
            <a:r>
              <a:rPr lang="en-US" dirty="0"/>
              <a:t>Fourth level</a:t>
            </a:r>
          </a:p>
        </p:txBody>
      </p:sp>
      <p:sp>
        <p:nvSpPr>
          <p:cNvPr id="5" name="Date Placeholder 4"/>
          <p:cNvSpPr>
            <a:spLocks noGrp="1"/>
          </p:cNvSpPr>
          <p:nvPr>
            <p:ph type="dt" sz="half" idx="2"/>
          </p:nvPr>
        </p:nvSpPr>
        <p:spPr>
          <a:xfrm>
            <a:off x="5736167" y="6155267"/>
            <a:ext cx="2400299" cy="365125"/>
          </a:xfrm>
          <a:prstGeom prst="rect">
            <a:avLst/>
          </a:prstGeom>
        </p:spPr>
        <p:txBody>
          <a:bodyPr vert="horz" lIns="91440" tIns="45720" rIns="91440" bIns="45720" rtlCol="0" anchor="ctr"/>
          <a:lstStyle>
            <a:lvl1pPr algn="r">
              <a:defRPr sz="1400" baseline="0">
                <a:solidFill>
                  <a:schemeClr val="tx1"/>
                </a:solidFill>
              </a:defRPr>
            </a:lvl1pPr>
          </a:lstStyle>
          <a:p>
            <a:fld id="{C767B4DC-1D97-4108-8537-8CF37A3E3692}" type="datetime4">
              <a:rPr lang="en-US" smtClean="0"/>
              <a:t>December 5, 2023</a:t>
            </a:fld>
            <a:endParaRPr lang="en-US" dirty="0"/>
          </a:p>
        </p:txBody>
      </p:sp>
      <p:sp>
        <p:nvSpPr>
          <p:cNvPr id="8" name="Slide Number Placeholder 7"/>
          <p:cNvSpPr>
            <a:spLocks noGrp="1"/>
          </p:cNvSpPr>
          <p:nvPr>
            <p:ph type="sldNum" sz="quarter" idx="4"/>
          </p:nvPr>
        </p:nvSpPr>
        <p:spPr>
          <a:xfrm>
            <a:off x="8128000" y="6155267"/>
            <a:ext cx="675216" cy="365125"/>
          </a:xfrm>
          <a:prstGeom prst="rect">
            <a:avLst/>
          </a:prstGeom>
        </p:spPr>
        <p:txBody>
          <a:bodyPr vert="horz" lIns="91440" tIns="45720" rIns="91440" bIns="45720" rtlCol="0" anchor="ctr"/>
          <a:lstStyle>
            <a:lvl1pPr algn="r">
              <a:defRPr sz="1400">
                <a:solidFill>
                  <a:schemeClr val="tx1"/>
                </a:solidFill>
              </a:defRPr>
            </a:lvl1pPr>
          </a:lstStyle>
          <a:p>
            <a:fld id="{E1497D35-93D5-5047-9160-8F9C97C9D015}" type="slidenum">
              <a:rPr lang="en-US" smtClean="0"/>
              <a:pPr/>
              <a:t>‹#›</a:t>
            </a:fld>
            <a:endParaRPr lang="en-US" dirty="0"/>
          </a:p>
        </p:txBody>
      </p:sp>
    </p:spTree>
    <p:extLst>
      <p:ext uri="{BB962C8B-B14F-4D97-AF65-F5344CB8AC3E}">
        <p14:creationId xmlns:p14="http://schemas.microsoft.com/office/powerpoint/2010/main" val="42414861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2" r:id="rId3"/>
    <p:sldLayoutId id="2147483664" r:id="rId4"/>
    <p:sldLayoutId id="2147483666" r:id="rId5"/>
    <p:sldLayoutId id="2147483667" r:id="rId6"/>
    <p:sldLayoutId id="2147483669" r:id="rId7"/>
    <p:sldLayoutId id="2147483671" r:id="rId8"/>
    <p:sldLayoutId id="2147483673" r:id="rId9"/>
    <p:sldLayoutId id="2147483674" r:id="rId10"/>
    <p:sldLayoutId id="2147483653" r:id="rId11"/>
    <p:sldLayoutId id="2147483654" r:id="rId12"/>
    <p:sldLayoutId id="2147483655" r:id="rId13"/>
    <p:sldLayoutId id="2147483656" r:id="rId14"/>
    <p:sldLayoutId id="2147483657" r:id="rId15"/>
    <p:sldLayoutId id="2147483658" r:id="rId16"/>
    <p:sldLayoutId id="2147483659" r:id="rId17"/>
    <p:sldLayoutId id="2147483660" r:id="rId18"/>
    <p:sldLayoutId id="2147483676" r:id="rId19"/>
    <p:sldLayoutId id="2147483678" r:id="rId20"/>
    <p:sldLayoutId id="2147483680" r:id="rId21"/>
    <p:sldLayoutId id="2147483661" r:id="rId22"/>
    <p:sldLayoutId id="2147483662" r:id="rId23"/>
  </p:sldLayoutIdLst>
  <p:hf hdr="0" ftr="0"/>
  <p:txStyles>
    <p:titleStyle>
      <a:lvl1pPr indent="-347472" algn="l" defTabSz="914400" rtl="0" eaLnBrk="1" latinLnBrk="0" hangingPunct="1">
        <a:lnSpc>
          <a:spcPts val="2660"/>
        </a:lnSpc>
        <a:spcBef>
          <a:spcPct val="0"/>
        </a:spcBef>
        <a:buNone/>
        <a:defRPr sz="2800" b="1" kern="1200" cap="none" baseline="0">
          <a:solidFill>
            <a:schemeClr val="tx2"/>
          </a:solidFill>
          <a:latin typeface="+mj-lt"/>
          <a:ea typeface="+mj-ea"/>
          <a:cs typeface="+mj-cs"/>
        </a:defRPr>
      </a:lvl1pPr>
    </p:titleStyle>
    <p:bodyStyle>
      <a:lvl1pPr marL="230400" indent="-230400" algn="l" defTabSz="914400" rtl="0" eaLnBrk="1" latinLnBrk="0" hangingPunct="1">
        <a:spcBef>
          <a:spcPct val="20000"/>
        </a:spcBef>
        <a:buClr>
          <a:schemeClr val="tx1"/>
        </a:buClr>
        <a:buFont typeface="Arial"/>
        <a:buChar char="•"/>
        <a:defRPr sz="2500" kern="1200">
          <a:solidFill>
            <a:schemeClr val="tx1"/>
          </a:solidFill>
          <a:latin typeface="+mn-lt"/>
          <a:ea typeface="+mn-ea"/>
          <a:cs typeface="+mn-cs"/>
        </a:defRPr>
      </a:lvl1pPr>
      <a:lvl2pPr marL="457200" indent="-230400" algn="l" defTabSz="914400" rtl="0" eaLnBrk="1" latinLnBrk="0" hangingPunct="1">
        <a:spcBef>
          <a:spcPts val="672"/>
        </a:spcBef>
        <a:buClr>
          <a:schemeClr val="tx1"/>
        </a:buClr>
        <a:buFont typeface="Arial"/>
        <a:buChar char="•"/>
        <a:defRPr sz="2100" kern="1200">
          <a:solidFill>
            <a:schemeClr val="tx1"/>
          </a:solidFill>
          <a:latin typeface="+mn-lt"/>
          <a:ea typeface="+mn-ea"/>
          <a:cs typeface="+mn-cs"/>
        </a:defRPr>
      </a:lvl2pPr>
      <a:lvl3pPr marL="687600" indent="-228600" algn="l" defTabSz="914400" rtl="0" eaLnBrk="1" latinLnBrk="0" hangingPunct="1">
        <a:lnSpc>
          <a:spcPct val="100000"/>
        </a:lnSpc>
        <a:spcBef>
          <a:spcPts val="576"/>
        </a:spcBef>
        <a:buClr>
          <a:schemeClr val="tx1"/>
        </a:buClr>
        <a:buFont typeface="Arial"/>
        <a:buChar char="•"/>
        <a:defRPr sz="1700" kern="1200">
          <a:solidFill>
            <a:schemeClr val="tx1"/>
          </a:solidFill>
          <a:latin typeface="+mn-lt"/>
          <a:ea typeface="+mn-ea"/>
          <a:cs typeface="+mn-cs"/>
        </a:defRPr>
      </a:lvl3pPr>
      <a:lvl4pPr marL="914400" indent="-230400" algn="l" defTabSz="914400" rtl="0" eaLnBrk="1" latinLnBrk="0" hangingPunct="1">
        <a:lnSpc>
          <a:spcPct val="100000"/>
        </a:lnSpc>
        <a:spcBef>
          <a:spcPts val="480"/>
        </a:spcBef>
        <a:buClr>
          <a:schemeClr val="tx1"/>
        </a:buClr>
        <a:buFont typeface="Arial"/>
        <a:buChar char="•"/>
        <a:defRPr sz="1500" kern="1200">
          <a:solidFill>
            <a:schemeClr val="tx1"/>
          </a:solidFill>
          <a:latin typeface="+mn-lt"/>
          <a:ea typeface="+mn-ea"/>
          <a:cs typeface="+mn-cs"/>
        </a:defRPr>
      </a:lvl4pPr>
      <a:lvl5pPr marL="914400" indent="-228600" algn="l" defTabSz="914400" rtl="0" eaLnBrk="1" latinLnBrk="0" hangingPunct="1">
        <a:lnSpc>
          <a:spcPts val="2100"/>
        </a:lnSpc>
        <a:spcBef>
          <a:spcPts val="0"/>
        </a:spcBef>
        <a:buClr>
          <a:srgbClr val="3CA9E0"/>
        </a:buClr>
        <a:buFont typeface="Arial" pitchFamily="34" charset="0"/>
        <a:buChar char="•"/>
        <a:defRPr sz="1500" kern="1200">
          <a:solidFill>
            <a:srgbClr val="646464"/>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12.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3" Type="http://schemas.openxmlformats.org/officeDocument/2006/relationships/chart" Target="../charts/chart2.xml"/><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3" Type="http://schemas.openxmlformats.org/officeDocument/2006/relationships/chart" Target="../charts/chart4.xml"/><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3" Type="http://schemas.openxmlformats.org/officeDocument/2006/relationships/chart" Target="../charts/chart6.xml"/><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39326" y="396621"/>
            <a:ext cx="4100051" cy="2981242"/>
          </a:xfrm>
        </p:spPr>
        <p:txBody>
          <a:bodyPr/>
          <a:lstStyle/>
          <a:p>
            <a:r>
              <a:rPr lang="en-US" dirty="0"/>
              <a:t>Communities and Crime</a:t>
            </a:r>
          </a:p>
        </p:txBody>
      </p:sp>
      <p:sp>
        <p:nvSpPr>
          <p:cNvPr id="3" name="Subtitle 2"/>
          <p:cNvSpPr>
            <a:spLocks noGrp="1"/>
          </p:cNvSpPr>
          <p:nvPr>
            <p:ph type="subTitle" idx="1"/>
          </p:nvPr>
        </p:nvSpPr>
        <p:spPr>
          <a:xfrm>
            <a:off x="-1" y="1204539"/>
            <a:ext cx="4060725" cy="2340937"/>
          </a:xfrm>
        </p:spPr>
        <p:txBody>
          <a:bodyPr/>
          <a:lstStyle/>
          <a:p>
            <a:r>
              <a:rPr lang="en-US" dirty="0"/>
              <a:t>The Impact of Feature Selection Techniques on Support Vector Classification</a:t>
            </a:r>
          </a:p>
        </p:txBody>
      </p:sp>
      <p:sp>
        <p:nvSpPr>
          <p:cNvPr id="4" name="TextBox 3">
            <a:extLst>
              <a:ext uri="{FF2B5EF4-FFF2-40B4-BE49-F238E27FC236}">
                <a16:creationId xmlns:a16="http://schemas.microsoft.com/office/drawing/2014/main" id="{CDD05881-8659-7C8E-ACE7-7D23B8A450EB}"/>
              </a:ext>
            </a:extLst>
          </p:cNvPr>
          <p:cNvSpPr txBox="1"/>
          <p:nvPr/>
        </p:nvSpPr>
        <p:spPr>
          <a:xfrm>
            <a:off x="418454" y="4091553"/>
            <a:ext cx="3301139" cy="646331"/>
          </a:xfrm>
          <a:prstGeom prst="rect">
            <a:avLst/>
          </a:prstGeom>
          <a:noFill/>
        </p:spPr>
        <p:txBody>
          <a:bodyPr wrap="square" rtlCol="0">
            <a:spAutoFit/>
          </a:bodyPr>
          <a:lstStyle/>
          <a:p>
            <a:r>
              <a:rPr lang="en-CA" dirty="0"/>
              <a:t>Name: Michael Bitel</a:t>
            </a:r>
          </a:p>
          <a:p>
            <a:r>
              <a:rPr lang="en-CA" dirty="0">
                <a:effectLst/>
                <a:ea typeface="Times New Roman" panose="02020603050405020304" pitchFamily="18" charset="0"/>
              </a:rPr>
              <a:t>Student Number: 501210076</a:t>
            </a:r>
            <a:endParaRPr lang="en-CA" dirty="0"/>
          </a:p>
        </p:txBody>
      </p:sp>
    </p:spTree>
    <p:extLst>
      <p:ext uri="{BB962C8B-B14F-4D97-AF65-F5344CB8AC3E}">
        <p14:creationId xmlns:p14="http://schemas.microsoft.com/office/powerpoint/2010/main" val="769146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p:txBody>
          <a:bodyPr>
            <a:normAutofit/>
          </a:bodyPr>
          <a:lstStyle/>
          <a:p>
            <a:r>
              <a:rPr lang="en-US" dirty="0">
                <a:ea typeface="Times New Roman" panose="02020603050405020304" pitchFamily="18" charset="0"/>
                <a:cs typeface="Times New Roman" panose="02020603050405020304" pitchFamily="18" charset="0"/>
              </a:rPr>
              <a:t>Precision and Recall</a:t>
            </a:r>
          </a:p>
          <a:p>
            <a:pPr marL="684000" lvl="1" indent="-457200">
              <a:buFont typeface="+mj-lt"/>
              <a:buAutoNum type="arabicParenR"/>
            </a:pPr>
            <a:r>
              <a:rPr lang="en-US" dirty="0">
                <a:ea typeface="Times New Roman" panose="02020603050405020304" pitchFamily="18" charset="0"/>
                <a:cs typeface="Times New Roman" panose="02020603050405020304" pitchFamily="18" charset="0"/>
              </a:rPr>
              <a:t>Measured on test data</a:t>
            </a:r>
          </a:p>
          <a:p>
            <a:r>
              <a:rPr lang="en-US" dirty="0">
                <a:ea typeface="Times New Roman" panose="02020603050405020304" pitchFamily="18" charset="0"/>
                <a:cs typeface="Times New Roman" panose="02020603050405020304" pitchFamily="18" charset="0"/>
              </a:rPr>
              <a:t>Matthew’s Correlation Coefficient</a:t>
            </a:r>
          </a:p>
          <a:p>
            <a:pPr marL="684000" lvl="1" indent="-457200">
              <a:buFont typeface="+mj-lt"/>
              <a:buAutoNum type="arabicParenR"/>
            </a:pPr>
            <a:r>
              <a:rPr lang="en-US" dirty="0">
                <a:ea typeface="Times New Roman" panose="02020603050405020304" pitchFamily="18" charset="0"/>
                <a:cs typeface="Times New Roman" panose="02020603050405020304" pitchFamily="18" charset="0"/>
              </a:rPr>
              <a:t>Measured on test data</a:t>
            </a:r>
          </a:p>
          <a:p>
            <a:r>
              <a:rPr lang="en-CA" dirty="0">
                <a:ea typeface="Times New Roman" panose="02020603050405020304" pitchFamily="18" charset="0"/>
                <a:cs typeface="Times New Roman" panose="02020603050405020304" pitchFamily="18" charset="0"/>
              </a:rPr>
              <a:t>Execution Time and Memory Use</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Measured the duration to execute code</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Measure the use of memory to execute code</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10</a:t>
            </a:fld>
            <a:endParaRPr lang="en-US" dirty="0"/>
          </a:p>
        </p:txBody>
      </p:sp>
    </p:spTree>
    <p:extLst>
      <p:ext uri="{BB962C8B-B14F-4D97-AF65-F5344CB8AC3E}">
        <p14:creationId xmlns:p14="http://schemas.microsoft.com/office/powerpoint/2010/main" val="24236723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Zero-Fold Scores</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11</a:t>
            </a:fld>
            <a:endParaRPr lang="en-US" dirty="0"/>
          </a:p>
        </p:txBody>
      </p:sp>
      <p:graphicFrame>
        <p:nvGraphicFramePr>
          <p:cNvPr id="6" name="Table 5">
            <a:extLst>
              <a:ext uri="{FF2B5EF4-FFF2-40B4-BE49-F238E27FC236}">
                <a16:creationId xmlns:a16="http://schemas.microsoft.com/office/drawing/2014/main" id="{DDDD4978-5C3D-C0B9-2442-B62A0363FB3F}"/>
              </a:ext>
            </a:extLst>
          </p:cNvPr>
          <p:cNvGraphicFramePr>
            <a:graphicFrameLocks noGrp="1"/>
          </p:cNvGraphicFramePr>
          <p:nvPr>
            <p:extLst>
              <p:ext uri="{D42A27DB-BD31-4B8C-83A1-F6EECF244321}">
                <p14:modId xmlns:p14="http://schemas.microsoft.com/office/powerpoint/2010/main" val="2329345034"/>
              </p:ext>
            </p:extLst>
          </p:nvPr>
        </p:nvGraphicFramePr>
        <p:xfrm>
          <a:off x="624079" y="2408902"/>
          <a:ext cx="7895841" cy="2477729"/>
        </p:xfrm>
        <a:graphic>
          <a:graphicData uri="http://schemas.openxmlformats.org/drawingml/2006/table">
            <a:tbl>
              <a:tblPr firstRow="1" firstCol="1" bandRow="1"/>
              <a:tblGrid>
                <a:gridCol w="1973749">
                  <a:extLst>
                    <a:ext uri="{9D8B030D-6E8A-4147-A177-3AD203B41FA5}">
                      <a16:colId xmlns:a16="http://schemas.microsoft.com/office/drawing/2014/main" val="3562633077"/>
                    </a:ext>
                  </a:extLst>
                </a:gridCol>
                <a:gridCol w="2807692">
                  <a:extLst>
                    <a:ext uri="{9D8B030D-6E8A-4147-A177-3AD203B41FA5}">
                      <a16:colId xmlns:a16="http://schemas.microsoft.com/office/drawing/2014/main" val="53015602"/>
                    </a:ext>
                  </a:extLst>
                </a:gridCol>
                <a:gridCol w="3114400">
                  <a:extLst>
                    <a:ext uri="{9D8B030D-6E8A-4147-A177-3AD203B41FA5}">
                      <a16:colId xmlns:a16="http://schemas.microsoft.com/office/drawing/2014/main" val="2833980316"/>
                    </a:ext>
                  </a:extLst>
                </a:gridCol>
              </a:tblGrid>
              <a:tr h="684119">
                <a:tc>
                  <a:txBody>
                    <a:bodyPr/>
                    <a:lstStyle/>
                    <a:p>
                      <a:pPr algn="ctr"/>
                      <a:r>
                        <a:rPr lang="en-CA" sz="1600" b="1" dirty="0">
                          <a:solidFill>
                            <a:srgbClr val="FFFFFF"/>
                          </a:solidFill>
                          <a:effectLst/>
                          <a:latin typeface="Arial" panose="020B0604020202020204" pitchFamily="34" charset="0"/>
                          <a:cs typeface="Times New Roman" panose="02020603050405020304" pitchFamily="18" charset="0"/>
                        </a:rPr>
                        <a:t>Feature Selection Technique</a:t>
                      </a:r>
                      <a:endParaRPr lang="en-CA" sz="1600"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4C9B"/>
                    </a:solidFill>
                  </a:tcPr>
                </a:tc>
                <a:tc>
                  <a:txBody>
                    <a:bodyPr/>
                    <a:lstStyle/>
                    <a:p>
                      <a:pPr algn="ctr"/>
                      <a:r>
                        <a:rPr lang="en-CA" sz="1600" b="1" dirty="0">
                          <a:solidFill>
                            <a:srgbClr val="FFFFFF"/>
                          </a:solidFill>
                          <a:effectLst/>
                          <a:latin typeface="Arial" panose="020B0604020202020204" pitchFamily="34" charset="0"/>
                          <a:cs typeface="Times New Roman" panose="02020603050405020304" pitchFamily="18" charset="0"/>
                        </a:rPr>
                        <a:t>Accuracy Score</a:t>
                      </a:r>
                      <a:endParaRPr lang="en-CA" sz="1600"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4C9B"/>
                    </a:solidFill>
                  </a:tcPr>
                </a:tc>
                <a:tc>
                  <a:txBody>
                    <a:bodyPr/>
                    <a:lstStyle/>
                    <a:p>
                      <a:pPr algn="ctr"/>
                      <a:r>
                        <a:rPr lang="en-CA" sz="1600" b="1" dirty="0">
                          <a:solidFill>
                            <a:srgbClr val="FFFFFF"/>
                          </a:solidFill>
                          <a:effectLst/>
                          <a:latin typeface="Arial" panose="020B0604020202020204" pitchFamily="34" charset="0"/>
                          <a:cs typeface="Times New Roman" panose="02020603050405020304" pitchFamily="18" charset="0"/>
                        </a:rPr>
                        <a:t>Variance Score (accuracy *(1 – accuracy) </a:t>
                      </a:r>
                      <a:endParaRPr lang="en-CA" sz="1600"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4C9B"/>
                    </a:solidFill>
                  </a:tcPr>
                </a:tc>
                <a:extLst>
                  <a:ext uri="{0D108BD9-81ED-4DB2-BD59-A6C34878D82A}">
                    <a16:rowId xmlns:a16="http://schemas.microsoft.com/office/drawing/2014/main" val="2775374398"/>
                  </a:ext>
                </a:extLst>
              </a:tr>
              <a:tr h="942870">
                <a:tc>
                  <a:txBody>
                    <a:bodyPr/>
                    <a:lstStyle/>
                    <a:p>
                      <a:r>
                        <a:rPr lang="en-CA" sz="1400" b="1" dirty="0">
                          <a:solidFill>
                            <a:srgbClr val="FFFFFF"/>
                          </a:solidFill>
                          <a:effectLst/>
                          <a:latin typeface="Arial" panose="020B0604020202020204" pitchFamily="34" charset="0"/>
                          <a:cs typeface="Times New Roman" panose="02020603050405020304" pitchFamily="18" charset="0"/>
                        </a:rPr>
                        <a:t>Kendall Tau Correlation Coefficient</a:t>
                      </a:r>
                      <a:endParaRPr lang="en-CA" sz="1400"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0077DC"/>
                    </a:solidFill>
                  </a:tcPr>
                </a:tc>
                <a:tc>
                  <a:txBody>
                    <a:bodyPr/>
                    <a:lstStyle/>
                    <a:p>
                      <a:pPr algn="ctr"/>
                      <a:r>
                        <a:rPr lang="en-CA" sz="2000" b="1" dirty="0">
                          <a:solidFill>
                            <a:srgbClr val="000000"/>
                          </a:solidFill>
                          <a:effectLst/>
                          <a:latin typeface="Arial" panose="020B0604020202020204" pitchFamily="34" charset="0"/>
                          <a:cs typeface="Times New Roman" panose="02020603050405020304" pitchFamily="18" charset="0"/>
                        </a:rPr>
                        <a:t>0.55</a:t>
                      </a:r>
                      <a:endParaRPr lang="en-CA" sz="2000" b="1"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D9D9D9"/>
                    </a:solidFill>
                  </a:tcPr>
                </a:tc>
                <a:tc>
                  <a:txBody>
                    <a:bodyPr/>
                    <a:lstStyle/>
                    <a:p>
                      <a:pPr algn="ctr"/>
                      <a:r>
                        <a:rPr lang="en-CA" sz="2000" b="1">
                          <a:solidFill>
                            <a:srgbClr val="000000"/>
                          </a:solidFill>
                          <a:effectLst/>
                          <a:latin typeface="Arial" panose="020B0604020202020204" pitchFamily="34" charset="0"/>
                          <a:cs typeface="Times New Roman" panose="02020603050405020304" pitchFamily="18" charset="0"/>
                        </a:rPr>
                        <a:t>0.25</a:t>
                      </a:r>
                      <a:endParaRPr lang="en-CA" sz="2000" b="1">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D9D9D9"/>
                    </a:solidFill>
                  </a:tcPr>
                </a:tc>
                <a:extLst>
                  <a:ext uri="{0D108BD9-81ED-4DB2-BD59-A6C34878D82A}">
                    <a16:rowId xmlns:a16="http://schemas.microsoft.com/office/drawing/2014/main" val="3056798833"/>
                  </a:ext>
                </a:extLst>
              </a:tr>
              <a:tr h="425370">
                <a:tc>
                  <a:txBody>
                    <a:bodyPr/>
                    <a:lstStyle/>
                    <a:p>
                      <a:r>
                        <a:rPr lang="en-CA" sz="1400" b="1">
                          <a:solidFill>
                            <a:srgbClr val="FFFFFF"/>
                          </a:solidFill>
                          <a:effectLst/>
                          <a:latin typeface="Arial" panose="020B0604020202020204" pitchFamily="34" charset="0"/>
                          <a:cs typeface="Times New Roman" panose="02020603050405020304" pitchFamily="18" charset="0"/>
                        </a:rPr>
                        <a:t>Forward Selection</a:t>
                      </a:r>
                      <a:endParaRPr lang="en-CA" sz="140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0077DC"/>
                    </a:solidFill>
                  </a:tcPr>
                </a:tc>
                <a:tc>
                  <a:txBody>
                    <a:bodyPr/>
                    <a:lstStyle/>
                    <a:p>
                      <a:pPr algn="ctr"/>
                      <a:r>
                        <a:rPr lang="en-CA" sz="2000" b="1">
                          <a:solidFill>
                            <a:srgbClr val="000000"/>
                          </a:solidFill>
                          <a:effectLst/>
                          <a:latin typeface="Arial" panose="020B0604020202020204" pitchFamily="34" charset="0"/>
                          <a:cs typeface="Times New Roman" panose="02020603050405020304" pitchFamily="18" charset="0"/>
                        </a:rPr>
                        <a:t>0.56</a:t>
                      </a:r>
                      <a:endParaRPr lang="en-CA" sz="2000" b="1">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FFFFFF"/>
                    </a:solidFill>
                  </a:tcPr>
                </a:tc>
                <a:tc>
                  <a:txBody>
                    <a:bodyPr/>
                    <a:lstStyle/>
                    <a:p>
                      <a:pPr algn="ctr"/>
                      <a:r>
                        <a:rPr lang="en-CA" sz="2000" b="1">
                          <a:solidFill>
                            <a:srgbClr val="000000"/>
                          </a:solidFill>
                          <a:effectLst/>
                          <a:latin typeface="Arial" panose="020B0604020202020204" pitchFamily="34" charset="0"/>
                          <a:cs typeface="Times New Roman" panose="02020603050405020304" pitchFamily="18" charset="0"/>
                        </a:rPr>
                        <a:t>0.25</a:t>
                      </a:r>
                      <a:endParaRPr lang="en-CA" sz="2000" b="1">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FFFFFF"/>
                    </a:solidFill>
                  </a:tcPr>
                </a:tc>
                <a:extLst>
                  <a:ext uri="{0D108BD9-81ED-4DB2-BD59-A6C34878D82A}">
                    <a16:rowId xmlns:a16="http://schemas.microsoft.com/office/drawing/2014/main" val="2444804041"/>
                  </a:ext>
                </a:extLst>
              </a:tr>
              <a:tr h="425370">
                <a:tc>
                  <a:txBody>
                    <a:bodyPr/>
                    <a:lstStyle/>
                    <a:p>
                      <a:r>
                        <a:rPr lang="en-CA" sz="1400" b="1" dirty="0">
                          <a:solidFill>
                            <a:srgbClr val="FFFFFF"/>
                          </a:solidFill>
                          <a:effectLst/>
                          <a:latin typeface="Arial" panose="020B0604020202020204" pitchFamily="34" charset="0"/>
                          <a:cs typeface="Times New Roman" panose="02020603050405020304" pitchFamily="18" charset="0"/>
                        </a:rPr>
                        <a:t>Gradient Boosting</a:t>
                      </a:r>
                      <a:endParaRPr lang="en-CA" sz="1400"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0077DC"/>
                    </a:solidFill>
                  </a:tcPr>
                </a:tc>
                <a:tc>
                  <a:txBody>
                    <a:bodyPr/>
                    <a:lstStyle/>
                    <a:p>
                      <a:pPr algn="ctr"/>
                      <a:r>
                        <a:rPr lang="en-CA" sz="2000" b="1">
                          <a:solidFill>
                            <a:srgbClr val="000000"/>
                          </a:solidFill>
                          <a:effectLst/>
                          <a:latin typeface="Arial" panose="020B0604020202020204" pitchFamily="34" charset="0"/>
                          <a:cs typeface="Times New Roman" panose="02020603050405020304" pitchFamily="18" charset="0"/>
                        </a:rPr>
                        <a:t>0.54</a:t>
                      </a:r>
                      <a:endParaRPr lang="en-CA" sz="2000" b="1">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D9D9D9"/>
                    </a:solidFill>
                  </a:tcPr>
                </a:tc>
                <a:tc>
                  <a:txBody>
                    <a:bodyPr/>
                    <a:lstStyle/>
                    <a:p>
                      <a:pPr algn="ctr"/>
                      <a:r>
                        <a:rPr lang="en-CA" sz="2000" b="1" dirty="0">
                          <a:solidFill>
                            <a:srgbClr val="000000"/>
                          </a:solidFill>
                          <a:effectLst/>
                          <a:latin typeface="Arial" panose="020B0604020202020204" pitchFamily="34" charset="0"/>
                          <a:cs typeface="Times New Roman" panose="02020603050405020304" pitchFamily="18" charset="0"/>
                        </a:rPr>
                        <a:t>0.25</a:t>
                      </a:r>
                      <a:endParaRPr lang="en-CA" sz="2000" b="1"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D9D9D9"/>
                    </a:solidFill>
                  </a:tcPr>
                </a:tc>
                <a:extLst>
                  <a:ext uri="{0D108BD9-81ED-4DB2-BD59-A6C34878D82A}">
                    <a16:rowId xmlns:a16="http://schemas.microsoft.com/office/drawing/2014/main" val="2565513385"/>
                  </a:ext>
                </a:extLst>
              </a:tr>
            </a:tbl>
          </a:graphicData>
        </a:graphic>
      </p:graphicFrame>
    </p:spTree>
    <p:extLst>
      <p:ext uri="{BB962C8B-B14F-4D97-AF65-F5344CB8AC3E}">
        <p14:creationId xmlns:p14="http://schemas.microsoft.com/office/powerpoint/2010/main" val="18558418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10-Fold Cross Validation Scores</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12</a:t>
            </a:fld>
            <a:endParaRPr lang="en-US" dirty="0"/>
          </a:p>
        </p:txBody>
      </p:sp>
      <p:graphicFrame>
        <p:nvGraphicFramePr>
          <p:cNvPr id="6" name="Table 5">
            <a:extLst>
              <a:ext uri="{FF2B5EF4-FFF2-40B4-BE49-F238E27FC236}">
                <a16:creationId xmlns:a16="http://schemas.microsoft.com/office/drawing/2014/main" id="{C7ACDBC8-9AE2-7EB1-138B-F00B06806F05}"/>
              </a:ext>
            </a:extLst>
          </p:cNvPr>
          <p:cNvGraphicFramePr>
            <a:graphicFrameLocks noGrp="1"/>
          </p:cNvGraphicFramePr>
          <p:nvPr>
            <p:extLst>
              <p:ext uri="{D42A27DB-BD31-4B8C-83A1-F6EECF244321}">
                <p14:modId xmlns:p14="http://schemas.microsoft.com/office/powerpoint/2010/main" val="3183684877"/>
              </p:ext>
            </p:extLst>
          </p:nvPr>
        </p:nvGraphicFramePr>
        <p:xfrm>
          <a:off x="580103" y="2271251"/>
          <a:ext cx="7768023" cy="2625213"/>
        </p:xfrm>
        <a:graphic>
          <a:graphicData uri="http://schemas.openxmlformats.org/drawingml/2006/table">
            <a:tbl>
              <a:tblPr firstRow="1" firstCol="1" bandRow="1"/>
              <a:tblGrid>
                <a:gridCol w="1941798">
                  <a:extLst>
                    <a:ext uri="{9D8B030D-6E8A-4147-A177-3AD203B41FA5}">
                      <a16:colId xmlns:a16="http://schemas.microsoft.com/office/drawing/2014/main" val="1231328093"/>
                    </a:ext>
                  </a:extLst>
                </a:gridCol>
                <a:gridCol w="2762241">
                  <a:extLst>
                    <a:ext uri="{9D8B030D-6E8A-4147-A177-3AD203B41FA5}">
                      <a16:colId xmlns:a16="http://schemas.microsoft.com/office/drawing/2014/main" val="2204050232"/>
                    </a:ext>
                  </a:extLst>
                </a:gridCol>
                <a:gridCol w="3063984">
                  <a:extLst>
                    <a:ext uri="{9D8B030D-6E8A-4147-A177-3AD203B41FA5}">
                      <a16:colId xmlns:a16="http://schemas.microsoft.com/office/drawing/2014/main" val="1741416252"/>
                    </a:ext>
                  </a:extLst>
                </a:gridCol>
              </a:tblGrid>
              <a:tr h="724841">
                <a:tc>
                  <a:txBody>
                    <a:bodyPr/>
                    <a:lstStyle/>
                    <a:p>
                      <a:pPr algn="ctr"/>
                      <a:r>
                        <a:rPr lang="en-CA" sz="1600" b="1">
                          <a:solidFill>
                            <a:srgbClr val="FFFFFF"/>
                          </a:solidFill>
                          <a:effectLst/>
                          <a:latin typeface="Arial" panose="020B0604020202020204" pitchFamily="34" charset="0"/>
                          <a:cs typeface="Times New Roman" panose="02020603050405020304" pitchFamily="18" charset="0"/>
                        </a:rPr>
                        <a:t>Feature Selection Technique</a:t>
                      </a:r>
                      <a:endParaRPr lang="en-CA" sz="160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4C9B"/>
                    </a:solidFill>
                  </a:tcPr>
                </a:tc>
                <a:tc>
                  <a:txBody>
                    <a:bodyPr/>
                    <a:lstStyle/>
                    <a:p>
                      <a:pPr algn="ctr"/>
                      <a:r>
                        <a:rPr lang="en-CA" sz="1600" b="1">
                          <a:solidFill>
                            <a:srgbClr val="FFFFFF"/>
                          </a:solidFill>
                          <a:effectLst/>
                          <a:latin typeface="Arial" panose="020B0604020202020204" pitchFamily="34" charset="0"/>
                          <a:cs typeface="Times New Roman" panose="02020603050405020304" pitchFamily="18" charset="0"/>
                        </a:rPr>
                        <a:t>Accuracy Score</a:t>
                      </a:r>
                      <a:endParaRPr lang="en-CA" sz="160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4C9B"/>
                    </a:solidFill>
                  </a:tcPr>
                </a:tc>
                <a:tc>
                  <a:txBody>
                    <a:bodyPr/>
                    <a:lstStyle/>
                    <a:p>
                      <a:pPr algn="ctr"/>
                      <a:r>
                        <a:rPr lang="en-CA" sz="1600" b="1" dirty="0">
                          <a:solidFill>
                            <a:srgbClr val="FFFFFF"/>
                          </a:solidFill>
                          <a:effectLst/>
                          <a:latin typeface="Arial" panose="020B0604020202020204" pitchFamily="34" charset="0"/>
                          <a:cs typeface="Times New Roman" panose="02020603050405020304" pitchFamily="18" charset="0"/>
                        </a:rPr>
                        <a:t>Variance Score (accuracy *(1 – accuracy) </a:t>
                      </a:r>
                      <a:endParaRPr lang="en-CA" sz="1600"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FFFFFF"/>
                      </a:solidFill>
                      <a:prstDash val="solid"/>
                      <a:round/>
                      <a:headEnd type="none" w="med" len="med"/>
                      <a:tailEnd type="none" w="med" len="med"/>
                    </a:lnL>
                    <a:lnR w="12700" cap="flat" cmpd="sng" algn="ctr">
                      <a:solidFill>
                        <a:srgbClr val="FFFFFF"/>
                      </a:solidFill>
                      <a:prstDash val="solid"/>
                      <a:round/>
                      <a:headEnd type="none" w="med" len="med"/>
                      <a:tailEnd type="none" w="med" len="med"/>
                    </a:lnR>
                    <a:lnT w="12700" cap="flat" cmpd="sng" algn="ctr">
                      <a:solidFill>
                        <a:srgbClr val="FFFFFF"/>
                      </a:solidFill>
                      <a:prstDash val="solid"/>
                      <a:round/>
                      <a:headEnd type="none" w="med" len="med"/>
                      <a:tailEnd type="none" w="med" len="med"/>
                    </a:lnT>
                    <a:lnB w="28575" cap="flat" cmpd="sng" algn="ctr">
                      <a:solidFill>
                        <a:srgbClr val="FFFFFF"/>
                      </a:solidFill>
                      <a:prstDash val="solid"/>
                      <a:round/>
                      <a:headEnd type="none" w="med" len="med"/>
                      <a:tailEnd type="none" w="med" len="med"/>
                    </a:lnB>
                    <a:solidFill>
                      <a:srgbClr val="004C9B"/>
                    </a:solidFill>
                  </a:tcPr>
                </a:tc>
                <a:extLst>
                  <a:ext uri="{0D108BD9-81ED-4DB2-BD59-A6C34878D82A}">
                    <a16:rowId xmlns:a16="http://schemas.microsoft.com/office/drawing/2014/main" val="191098405"/>
                  </a:ext>
                </a:extLst>
              </a:tr>
              <a:tr h="998994">
                <a:tc>
                  <a:txBody>
                    <a:bodyPr/>
                    <a:lstStyle/>
                    <a:p>
                      <a:r>
                        <a:rPr lang="en-CA" sz="1400" b="1">
                          <a:solidFill>
                            <a:srgbClr val="FFFFFF"/>
                          </a:solidFill>
                          <a:effectLst/>
                          <a:latin typeface="Arial" panose="020B0604020202020204" pitchFamily="34" charset="0"/>
                          <a:cs typeface="Times New Roman" panose="02020603050405020304" pitchFamily="18" charset="0"/>
                        </a:rPr>
                        <a:t>Kendall Tau Correlation Coefficient</a:t>
                      </a:r>
                      <a:endParaRPr lang="en-CA" sz="140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0077DC"/>
                    </a:solidFill>
                  </a:tcPr>
                </a:tc>
                <a:tc>
                  <a:txBody>
                    <a:bodyPr/>
                    <a:lstStyle/>
                    <a:p>
                      <a:pPr algn="ctr"/>
                      <a:r>
                        <a:rPr lang="en-CA" sz="2000" b="1">
                          <a:solidFill>
                            <a:srgbClr val="000000"/>
                          </a:solidFill>
                          <a:effectLst/>
                          <a:latin typeface="Arial" panose="020B0604020202020204" pitchFamily="34" charset="0"/>
                          <a:cs typeface="Times New Roman" panose="02020603050405020304" pitchFamily="18" charset="0"/>
                        </a:rPr>
                        <a:t>0.52</a:t>
                      </a:r>
                      <a:endParaRPr lang="en-CA" sz="2000" b="1">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D9D9D9"/>
                    </a:solidFill>
                  </a:tcPr>
                </a:tc>
                <a:tc>
                  <a:txBody>
                    <a:bodyPr/>
                    <a:lstStyle/>
                    <a:p>
                      <a:pPr algn="ctr"/>
                      <a:r>
                        <a:rPr lang="en-CA" sz="2000" b="1">
                          <a:solidFill>
                            <a:srgbClr val="000000"/>
                          </a:solidFill>
                          <a:effectLst/>
                          <a:latin typeface="Arial" panose="020B0604020202020204" pitchFamily="34" charset="0"/>
                          <a:cs typeface="Times New Roman" panose="02020603050405020304" pitchFamily="18" charset="0"/>
                        </a:rPr>
                        <a:t>0.25</a:t>
                      </a:r>
                      <a:endParaRPr lang="en-CA" sz="2000" b="1">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28575" cap="flat" cmpd="sng" algn="ctr">
                      <a:solidFill>
                        <a:srgbClr val="FFFFFF"/>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D9D9D9"/>
                    </a:solidFill>
                  </a:tcPr>
                </a:tc>
                <a:extLst>
                  <a:ext uri="{0D108BD9-81ED-4DB2-BD59-A6C34878D82A}">
                    <a16:rowId xmlns:a16="http://schemas.microsoft.com/office/drawing/2014/main" val="524923637"/>
                  </a:ext>
                </a:extLst>
              </a:tr>
              <a:tr h="450689">
                <a:tc>
                  <a:txBody>
                    <a:bodyPr/>
                    <a:lstStyle/>
                    <a:p>
                      <a:r>
                        <a:rPr lang="en-CA" sz="1400" b="1">
                          <a:solidFill>
                            <a:srgbClr val="FFFFFF"/>
                          </a:solidFill>
                          <a:effectLst/>
                          <a:latin typeface="Arial" panose="020B0604020202020204" pitchFamily="34" charset="0"/>
                          <a:cs typeface="Times New Roman" panose="02020603050405020304" pitchFamily="18" charset="0"/>
                        </a:rPr>
                        <a:t>Forward Selection</a:t>
                      </a:r>
                      <a:endParaRPr lang="en-CA" sz="140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0077DC"/>
                    </a:solidFill>
                  </a:tcPr>
                </a:tc>
                <a:tc>
                  <a:txBody>
                    <a:bodyPr/>
                    <a:lstStyle/>
                    <a:p>
                      <a:pPr algn="ctr"/>
                      <a:r>
                        <a:rPr lang="en-CA" sz="2000" b="1">
                          <a:solidFill>
                            <a:srgbClr val="000000"/>
                          </a:solidFill>
                          <a:effectLst/>
                          <a:latin typeface="Arial" panose="020B0604020202020204" pitchFamily="34" charset="0"/>
                          <a:cs typeface="Times New Roman" panose="02020603050405020304" pitchFamily="18" charset="0"/>
                        </a:rPr>
                        <a:t>0.53</a:t>
                      </a:r>
                      <a:endParaRPr lang="en-CA" sz="2000" b="1">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FFFFFF"/>
                    </a:solidFill>
                  </a:tcPr>
                </a:tc>
                <a:tc>
                  <a:txBody>
                    <a:bodyPr/>
                    <a:lstStyle/>
                    <a:p>
                      <a:pPr algn="ctr"/>
                      <a:r>
                        <a:rPr lang="en-CA" sz="2000" b="1">
                          <a:solidFill>
                            <a:srgbClr val="000000"/>
                          </a:solidFill>
                          <a:effectLst/>
                          <a:latin typeface="Arial" panose="020B0604020202020204" pitchFamily="34" charset="0"/>
                          <a:cs typeface="Times New Roman" panose="02020603050405020304" pitchFamily="18" charset="0"/>
                        </a:rPr>
                        <a:t>0.25</a:t>
                      </a:r>
                      <a:endParaRPr lang="en-CA" sz="2000" b="1">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FFFFFF"/>
                    </a:solidFill>
                  </a:tcPr>
                </a:tc>
                <a:extLst>
                  <a:ext uri="{0D108BD9-81ED-4DB2-BD59-A6C34878D82A}">
                    <a16:rowId xmlns:a16="http://schemas.microsoft.com/office/drawing/2014/main" val="3549118722"/>
                  </a:ext>
                </a:extLst>
              </a:tr>
              <a:tr h="450689">
                <a:tc>
                  <a:txBody>
                    <a:bodyPr/>
                    <a:lstStyle/>
                    <a:p>
                      <a:r>
                        <a:rPr lang="en-CA" sz="1400" b="1" dirty="0">
                          <a:solidFill>
                            <a:srgbClr val="FFFFFF"/>
                          </a:solidFill>
                          <a:effectLst/>
                          <a:latin typeface="Arial" panose="020B0604020202020204" pitchFamily="34" charset="0"/>
                          <a:cs typeface="Times New Roman" panose="02020603050405020304" pitchFamily="18" charset="0"/>
                        </a:rPr>
                        <a:t>Gradient Boosting</a:t>
                      </a:r>
                      <a:endParaRPr lang="en-CA" sz="1400"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0077DC"/>
                    </a:solidFill>
                  </a:tcPr>
                </a:tc>
                <a:tc>
                  <a:txBody>
                    <a:bodyPr/>
                    <a:lstStyle/>
                    <a:p>
                      <a:pPr algn="ctr"/>
                      <a:r>
                        <a:rPr lang="en-CA" sz="2000" b="1">
                          <a:solidFill>
                            <a:srgbClr val="000000"/>
                          </a:solidFill>
                          <a:effectLst/>
                          <a:latin typeface="Arial" panose="020B0604020202020204" pitchFamily="34" charset="0"/>
                          <a:cs typeface="Times New Roman" panose="02020603050405020304" pitchFamily="18" charset="0"/>
                        </a:rPr>
                        <a:t>0.51</a:t>
                      </a:r>
                      <a:endParaRPr lang="en-CA" sz="2000" b="1">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D9D9D9"/>
                    </a:solidFill>
                  </a:tcPr>
                </a:tc>
                <a:tc>
                  <a:txBody>
                    <a:bodyPr/>
                    <a:lstStyle/>
                    <a:p>
                      <a:pPr algn="ctr"/>
                      <a:r>
                        <a:rPr lang="en-CA" sz="2000" b="1" dirty="0">
                          <a:solidFill>
                            <a:srgbClr val="000000"/>
                          </a:solidFill>
                          <a:effectLst/>
                          <a:latin typeface="Arial" panose="020B0604020202020204" pitchFamily="34" charset="0"/>
                          <a:cs typeface="Times New Roman" panose="02020603050405020304" pitchFamily="18" charset="0"/>
                        </a:rPr>
                        <a:t>0.25</a:t>
                      </a:r>
                      <a:endParaRPr lang="en-CA" sz="2000" b="1" dirty="0">
                        <a:effectLst/>
                        <a:latin typeface="Arial" panose="020B0604020202020204" pitchFamily="34" charset="0"/>
                        <a:cs typeface="Times New Roman" panose="02020603050405020304" pitchFamily="18" charset="0"/>
                      </a:endParaRPr>
                    </a:p>
                  </a:txBody>
                  <a:tcPr marL="53975" marR="53975" marT="53975" marB="53975" anchor="ctr">
                    <a:lnL w="12700" cap="flat" cmpd="sng" algn="ctr">
                      <a:solidFill>
                        <a:srgbClr val="AEAAAA"/>
                      </a:solidFill>
                      <a:prstDash val="solid"/>
                      <a:round/>
                      <a:headEnd type="none" w="med" len="med"/>
                      <a:tailEnd type="none" w="med" len="med"/>
                    </a:lnL>
                    <a:lnR w="12700" cap="flat" cmpd="sng" algn="ctr">
                      <a:solidFill>
                        <a:srgbClr val="AEAAAA"/>
                      </a:solidFill>
                      <a:prstDash val="solid"/>
                      <a:round/>
                      <a:headEnd type="none" w="med" len="med"/>
                      <a:tailEnd type="none" w="med" len="med"/>
                    </a:lnR>
                    <a:lnT w="12700" cap="flat" cmpd="sng" algn="ctr">
                      <a:solidFill>
                        <a:srgbClr val="AEAAAA"/>
                      </a:solidFill>
                      <a:prstDash val="solid"/>
                      <a:round/>
                      <a:headEnd type="none" w="med" len="med"/>
                      <a:tailEnd type="none" w="med" len="med"/>
                    </a:lnT>
                    <a:lnB w="12700" cap="flat" cmpd="sng" algn="ctr">
                      <a:solidFill>
                        <a:srgbClr val="AEAAAA"/>
                      </a:solidFill>
                      <a:prstDash val="solid"/>
                      <a:round/>
                      <a:headEnd type="none" w="med" len="med"/>
                      <a:tailEnd type="none" w="med" len="med"/>
                    </a:lnB>
                    <a:solidFill>
                      <a:srgbClr val="D9D9D9"/>
                    </a:solidFill>
                  </a:tcPr>
                </a:tc>
                <a:extLst>
                  <a:ext uri="{0D108BD9-81ED-4DB2-BD59-A6C34878D82A}">
                    <a16:rowId xmlns:a16="http://schemas.microsoft.com/office/drawing/2014/main" val="78517909"/>
                  </a:ext>
                </a:extLst>
              </a:tr>
            </a:tbl>
          </a:graphicData>
        </a:graphic>
      </p:graphicFrame>
    </p:spTree>
    <p:extLst>
      <p:ext uri="{BB962C8B-B14F-4D97-AF65-F5344CB8AC3E}">
        <p14:creationId xmlns:p14="http://schemas.microsoft.com/office/powerpoint/2010/main" val="26327364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365568" y="1236210"/>
            <a:ext cx="8444818" cy="4212639"/>
          </a:xfrm>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Precision and Recall</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13</a:t>
            </a:fld>
            <a:endParaRPr lang="en-US" dirty="0"/>
          </a:p>
        </p:txBody>
      </p:sp>
      <p:graphicFrame>
        <p:nvGraphicFramePr>
          <p:cNvPr id="8" name="Chart 7">
            <a:extLst>
              <a:ext uri="{FF2B5EF4-FFF2-40B4-BE49-F238E27FC236}">
                <a16:creationId xmlns:a16="http://schemas.microsoft.com/office/drawing/2014/main" id="{4B03839A-E2C3-5E36-45A5-702BA8298D60}"/>
              </a:ext>
            </a:extLst>
          </p:cNvPr>
          <p:cNvGraphicFramePr/>
          <p:nvPr>
            <p:extLst>
              <p:ext uri="{D42A27DB-BD31-4B8C-83A1-F6EECF244321}">
                <p14:modId xmlns:p14="http://schemas.microsoft.com/office/powerpoint/2010/main" val="3416748046"/>
              </p:ext>
            </p:extLst>
          </p:nvPr>
        </p:nvGraphicFramePr>
        <p:xfrm>
          <a:off x="530942" y="1856045"/>
          <a:ext cx="8082116" cy="406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4450534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a:xfrm>
            <a:off x="365568" y="1236210"/>
            <a:ext cx="8444818" cy="4212639"/>
          </a:xfrm>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Precision and Recall</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14</a:t>
            </a:fld>
            <a:endParaRPr lang="en-US" dirty="0"/>
          </a:p>
        </p:txBody>
      </p:sp>
      <p:graphicFrame>
        <p:nvGraphicFramePr>
          <p:cNvPr id="8" name="Chart 7">
            <a:extLst>
              <a:ext uri="{FF2B5EF4-FFF2-40B4-BE49-F238E27FC236}">
                <a16:creationId xmlns:a16="http://schemas.microsoft.com/office/drawing/2014/main" id="{4B03839A-E2C3-5E36-45A5-702BA8298D60}"/>
              </a:ext>
            </a:extLst>
          </p:cNvPr>
          <p:cNvGraphicFramePr/>
          <p:nvPr>
            <p:extLst>
              <p:ext uri="{D42A27DB-BD31-4B8C-83A1-F6EECF244321}">
                <p14:modId xmlns:p14="http://schemas.microsoft.com/office/powerpoint/2010/main" val="3985823817"/>
              </p:ext>
            </p:extLst>
          </p:nvPr>
        </p:nvGraphicFramePr>
        <p:xfrm>
          <a:off x="530942" y="1856045"/>
          <a:ext cx="8082116" cy="406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84812022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graphicFrame>
        <p:nvGraphicFramePr>
          <p:cNvPr id="9" name="Content Placeholder 8">
            <a:extLst>
              <a:ext uri="{FF2B5EF4-FFF2-40B4-BE49-F238E27FC236}">
                <a16:creationId xmlns:a16="http://schemas.microsoft.com/office/drawing/2014/main" id="{005E31D7-9764-C5B9-72A8-F3ACAC8DC390}"/>
              </a:ext>
            </a:extLst>
          </p:cNvPr>
          <p:cNvGraphicFramePr>
            <a:graphicFrameLocks noGrp="1"/>
          </p:cNvGraphicFramePr>
          <p:nvPr>
            <p:ph idx="1"/>
            <p:extLst>
              <p:ext uri="{D42A27DB-BD31-4B8C-83A1-F6EECF244321}">
                <p14:modId xmlns:p14="http://schemas.microsoft.com/office/powerpoint/2010/main" val="1945916894"/>
              </p:ext>
            </p:extLst>
          </p:nvPr>
        </p:nvGraphicFramePr>
        <p:xfrm>
          <a:off x="365125" y="1471613"/>
          <a:ext cx="8445500" cy="4213225"/>
        </p:xfrm>
        <a:graphic>
          <a:graphicData uri="http://schemas.openxmlformats.org/drawingml/2006/chart">
            <c:chart xmlns:c="http://schemas.openxmlformats.org/drawingml/2006/chart" xmlns:r="http://schemas.openxmlformats.org/officeDocument/2006/relationships" r:id="rId3"/>
          </a:graphicData>
        </a:graphic>
      </p:graphicFrame>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15</a:t>
            </a:fld>
            <a:endParaRPr lang="en-US" dirty="0"/>
          </a:p>
        </p:txBody>
      </p:sp>
    </p:spTree>
    <p:extLst>
      <p:ext uri="{BB962C8B-B14F-4D97-AF65-F5344CB8AC3E}">
        <p14:creationId xmlns:p14="http://schemas.microsoft.com/office/powerpoint/2010/main" val="24444276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Matthew’s Correlation Coefficient</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16</a:t>
            </a:fld>
            <a:endParaRPr lang="en-US" dirty="0"/>
          </a:p>
        </p:txBody>
      </p:sp>
      <p:graphicFrame>
        <p:nvGraphicFramePr>
          <p:cNvPr id="8" name="Chart 7">
            <a:extLst>
              <a:ext uri="{FF2B5EF4-FFF2-40B4-BE49-F238E27FC236}">
                <a16:creationId xmlns:a16="http://schemas.microsoft.com/office/drawing/2014/main" id="{DDBC0C63-CFFF-541C-A74F-4FC13E596793}"/>
              </a:ext>
            </a:extLst>
          </p:cNvPr>
          <p:cNvGraphicFramePr/>
          <p:nvPr>
            <p:extLst>
              <p:ext uri="{D42A27DB-BD31-4B8C-83A1-F6EECF244321}">
                <p14:modId xmlns:p14="http://schemas.microsoft.com/office/powerpoint/2010/main" val="826742569"/>
              </p:ext>
            </p:extLst>
          </p:nvPr>
        </p:nvGraphicFramePr>
        <p:xfrm>
          <a:off x="1524000" y="2091267"/>
          <a:ext cx="6096000" cy="406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1142502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Execution Time and Memory Use</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17</a:t>
            </a:fld>
            <a:endParaRPr lang="en-US" dirty="0"/>
          </a:p>
        </p:txBody>
      </p:sp>
      <p:graphicFrame>
        <p:nvGraphicFramePr>
          <p:cNvPr id="8" name="Chart 7">
            <a:extLst>
              <a:ext uri="{FF2B5EF4-FFF2-40B4-BE49-F238E27FC236}">
                <a16:creationId xmlns:a16="http://schemas.microsoft.com/office/drawing/2014/main" id="{DDBC0C63-CFFF-541C-A74F-4FC13E596793}"/>
              </a:ext>
            </a:extLst>
          </p:cNvPr>
          <p:cNvGraphicFramePr/>
          <p:nvPr>
            <p:extLst>
              <p:ext uri="{D42A27DB-BD31-4B8C-83A1-F6EECF244321}">
                <p14:modId xmlns:p14="http://schemas.microsoft.com/office/powerpoint/2010/main" val="3205476453"/>
              </p:ext>
            </p:extLst>
          </p:nvPr>
        </p:nvGraphicFramePr>
        <p:xfrm>
          <a:off x="1524000" y="2091267"/>
          <a:ext cx="6096000" cy="406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1206189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Results</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Execution Time and Memory Use</a:t>
            </a:r>
          </a:p>
        </p:txBody>
      </p:sp>
      <p:sp>
        <p:nvSpPr>
          <p:cNvPr id="4" name="Date Placeholder 3">
            <a:extLst>
              <a:ext uri="{FF2B5EF4-FFF2-40B4-BE49-F238E27FC236}">
                <a16:creationId xmlns:a16="http://schemas.microsoft.com/office/drawing/2014/main" id="{BEFBE710-D6AC-457D-8B53-5632B5B45896}"/>
              </a:ext>
            </a:extLst>
          </p:cNvPr>
          <p:cNvSpPr>
            <a:spLocks noGrp="1"/>
          </p:cNvSpPr>
          <p:nvPr>
            <p:ph type="dt" sz="half" idx="2"/>
          </p:nvPr>
        </p:nvSpPr>
        <p:spPr/>
        <p:txBody>
          <a:bodyPr/>
          <a:lstStyle/>
          <a:p>
            <a:fld id="{1963AD5C-15A4-4D87-AD7F-FA7047A488FC}" type="datetime4">
              <a:rPr lang="en-US" smtClean="0"/>
              <a:t>December 5, 2023</a:t>
            </a:fld>
            <a:r>
              <a:rPr lang="en-CA"/>
              <a:t>     |</a:t>
            </a:r>
            <a:endParaRPr lang="en-US" dirty="0"/>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18</a:t>
            </a:fld>
            <a:endParaRPr lang="en-US" dirty="0"/>
          </a:p>
        </p:txBody>
      </p:sp>
      <p:graphicFrame>
        <p:nvGraphicFramePr>
          <p:cNvPr id="8" name="Chart 7">
            <a:extLst>
              <a:ext uri="{FF2B5EF4-FFF2-40B4-BE49-F238E27FC236}">
                <a16:creationId xmlns:a16="http://schemas.microsoft.com/office/drawing/2014/main" id="{DDBC0C63-CFFF-541C-A74F-4FC13E596793}"/>
              </a:ext>
            </a:extLst>
          </p:cNvPr>
          <p:cNvGraphicFramePr/>
          <p:nvPr>
            <p:extLst>
              <p:ext uri="{D42A27DB-BD31-4B8C-83A1-F6EECF244321}">
                <p14:modId xmlns:p14="http://schemas.microsoft.com/office/powerpoint/2010/main" val="3160070105"/>
              </p:ext>
            </p:extLst>
          </p:nvPr>
        </p:nvGraphicFramePr>
        <p:xfrm>
          <a:off x="1524000" y="2091267"/>
          <a:ext cx="6096000" cy="40640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376439520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Insights</a:t>
            </a:r>
          </a:p>
          <a:p>
            <a:r>
              <a:rPr lang="en-US" dirty="0">
                <a:ea typeface="Times New Roman" panose="02020603050405020304" pitchFamily="18" charset="0"/>
                <a:cs typeface="Times New Roman" panose="02020603050405020304" pitchFamily="18" charset="0"/>
              </a:rPr>
              <a:t>Overall, the performance metrics related to the accuracy of the models were below 60% indicating that the models using 10 selected features was poor.</a:t>
            </a:r>
          </a:p>
          <a:p>
            <a:r>
              <a:rPr lang="en-US" dirty="0">
                <a:ea typeface="Times New Roman" panose="02020603050405020304" pitchFamily="18" charset="0"/>
                <a:cs typeface="Times New Roman" panose="02020603050405020304" pitchFamily="18" charset="0"/>
              </a:rPr>
              <a:t>Relative computational performance observed in the current study agrees with past literature (</a:t>
            </a:r>
            <a:r>
              <a:rPr lang="en-US" dirty="0" err="1">
                <a:ea typeface="Times New Roman" panose="02020603050405020304" pitchFamily="18" charset="0"/>
                <a:cs typeface="Times New Roman" panose="02020603050405020304" pitchFamily="18" charset="0"/>
              </a:rPr>
              <a:t>Elssied</a:t>
            </a:r>
            <a:r>
              <a:rPr lang="en-US" dirty="0">
                <a:ea typeface="Times New Roman" panose="02020603050405020304" pitchFamily="18" charset="0"/>
                <a:cs typeface="Times New Roman" panose="02020603050405020304" pitchFamily="18" charset="0"/>
              </a:rPr>
              <a:t> et al., 2014; Jovic et al., 2015).</a:t>
            </a:r>
          </a:p>
          <a:p>
            <a:r>
              <a:rPr lang="en-US" dirty="0">
                <a:ea typeface="Times New Roman" panose="02020603050405020304" pitchFamily="18" charset="0"/>
                <a:cs typeface="Times New Roman" panose="02020603050405020304" pitchFamily="18" charset="0"/>
              </a:rPr>
              <a:t>Relative accuracy scores observed in the current study did not agree with previous literature (</a:t>
            </a:r>
            <a:r>
              <a:rPr lang="en-US" dirty="0" err="1">
                <a:ea typeface="Times New Roman" panose="02020603050405020304" pitchFamily="18" charset="0"/>
                <a:cs typeface="Times New Roman" panose="02020603050405020304" pitchFamily="18" charset="0"/>
              </a:rPr>
              <a:t>Elssied</a:t>
            </a:r>
            <a:r>
              <a:rPr lang="en-US" dirty="0">
                <a:ea typeface="Times New Roman" panose="02020603050405020304" pitchFamily="18" charset="0"/>
                <a:cs typeface="Times New Roman" panose="02020603050405020304" pitchFamily="18" charset="0"/>
              </a:rPr>
              <a:t> et al., 2014; Jovic et al., 2015).</a:t>
            </a:r>
            <a:endParaRPr lang="en-CA" dirty="0">
              <a:ea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19</a:t>
            </a:fld>
            <a:endParaRPr lang="en-US" dirty="0"/>
          </a:p>
        </p:txBody>
      </p:sp>
    </p:spTree>
    <p:extLst>
      <p:ext uri="{BB962C8B-B14F-4D97-AF65-F5344CB8AC3E}">
        <p14:creationId xmlns:p14="http://schemas.microsoft.com/office/powerpoint/2010/main" val="34966474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Background</a:t>
            </a:r>
          </a:p>
        </p:txBody>
      </p:sp>
      <p:sp>
        <p:nvSpPr>
          <p:cNvPr id="3" name="Content Placeholder 2"/>
          <p:cNvSpPr>
            <a:spLocks noGrp="1"/>
          </p:cNvSpPr>
          <p:nvPr>
            <p:ph idx="1"/>
          </p:nvPr>
        </p:nvSpPr>
        <p:spPr/>
        <p:txBody>
          <a:bodyPr/>
          <a:lstStyle/>
          <a:p>
            <a:pPr marL="0" indent="0">
              <a:buNone/>
            </a:pPr>
            <a:r>
              <a:rPr lang="en-US" dirty="0"/>
              <a:t>Feature Selection: used to reduce dimensionality and computational complexity to help improve efficiency and accuracy of classification of the dataset.</a:t>
            </a:r>
          </a:p>
          <a:p>
            <a:pPr marL="0" indent="0">
              <a:buNone/>
            </a:pPr>
            <a:endParaRPr lang="en-US" dirty="0"/>
          </a:p>
          <a:p>
            <a:pPr marL="0" indent="0">
              <a:buNone/>
            </a:pPr>
            <a:r>
              <a:rPr lang="en-US" dirty="0"/>
              <a:t>Filter Method – Kendall Tau Correlation Coefficient</a:t>
            </a:r>
          </a:p>
          <a:p>
            <a:pPr marL="0" indent="0">
              <a:buNone/>
            </a:pPr>
            <a:endParaRPr lang="en-US" dirty="0"/>
          </a:p>
          <a:p>
            <a:pPr marL="0" indent="0">
              <a:buNone/>
            </a:pPr>
            <a:r>
              <a:rPr lang="en-US" dirty="0"/>
              <a:t>Wrapper Method – Forward Selection</a:t>
            </a:r>
          </a:p>
          <a:p>
            <a:pPr marL="0" indent="0">
              <a:buNone/>
            </a:pPr>
            <a:endParaRPr lang="en-US" dirty="0"/>
          </a:p>
          <a:p>
            <a:pPr marL="0" indent="0">
              <a:buNone/>
            </a:pPr>
            <a:r>
              <a:rPr lang="en-US" dirty="0"/>
              <a:t>Embedded Method – Gradient Boosting</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2</a:t>
            </a:fld>
            <a:endParaRPr lang="en-US" dirty="0"/>
          </a:p>
        </p:txBody>
      </p:sp>
    </p:spTree>
    <p:extLst>
      <p:ext uri="{BB962C8B-B14F-4D97-AF65-F5344CB8AC3E}">
        <p14:creationId xmlns:p14="http://schemas.microsoft.com/office/powerpoint/2010/main" val="13613252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Insights</a:t>
            </a:r>
          </a:p>
          <a:p>
            <a:r>
              <a:rPr lang="en-CA" dirty="0">
                <a:ea typeface="Times New Roman" panose="02020603050405020304" pitchFamily="18" charset="0"/>
                <a:cs typeface="Times New Roman" panose="02020603050405020304" pitchFamily="18" charset="0"/>
              </a:rPr>
              <a:t>V</a:t>
            </a:r>
            <a:r>
              <a:rPr lang="en-CA" dirty="0">
                <a:effectLst/>
                <a:ea typeface="Times New Roman" panose="02020603050405020304" pitchFamily="18" charset="0"/>
                <a:cs typeface="Times New Roman" panose="02020603050405020304" pitchFamily="18" charset="0"/>
              </a:rPr>
              <a:t>ariance remained stable across all models after completing a 10-fold cross validation assessment.</a:t>
            </a:r>
          </a:p>
          <a:p>
            <a:r>
              <a:rPr lang="en-CA" dirty="0">
                <a:effectLst/>
                <a:ea typeface="Times New Roman" panose="02020603050405020304" pitchFamily="18" charset="0"/>
                <a:cs typeface="Times New Roman" panose="02020603050405020304" pitchFamily="18" charset="0"/>
              </a:rPr>
              <a:t>The embedded method was the most accurate model compared to the other two models, according to our performance metrics used.</a:t>
            </a:r>
          </a:p>
          <a:p>
            <a:r>
              <a:rPr lang="en-CA" dirty="0">
                <a:ea typeface="Times New Roman" panose="02020603050405020304" pitchFamily="18" charset="0"/>
                <a:cs typeface="Times New Roman" panose="02020603050405020304" pitchFamily="18" charset="0"/>
              </a:rPr>
              <a:t>Common features identified in the current study and found similarly in a previous study looking at the same data (</a:t>
            </a:r>
            <a:r>
              <a:rPr lang="en-CA" dirty="0" err="1">
                <a:ea typeface="Times New Roman" panose="02020603050405020304" pitchFamily="18" charset="0"/>
                <a:cs typeface="Times New Roman" panose="02020603050405020304" pitchFamily="18" charset="0"/>
              </a:rPr>
              <a:t>Yerpude</a:t>
            </a:r>
            <a:r>
              <a:rPr lang="en-CA" dirty="0">
                <a:ea typeface="Times New Roman" panose="02020603050405020304" pitchFamily="18" charset="0"/>
                <a:cs typeface="Times New Roman" panose="02020603050405020304" pitchFamily="18" charset="0"/>
              </a:rPr>
              <a:t>, 2020) include:‘PctKids2Par’, ‘</a:t>
            </a:r>
            <a:r>
              <a:rPr lang="en-CA" dirty="0" err="1">
                <a:ea typeface="Times New Roman" panose="02020603050405020304" pitchFamily="18" charset="0"/>
                <a:cs typeface="Times New Roman" panose="02020603050405020304" pitchFamily="18" charset="0"/>
              </a:rPr>
              <a:t>racePctWhite</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PctIlleg</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FemalePctDiv</a:t>
            </a:r>
            <a:r>
              <a:rPr lang="en-CA" dirty="0">
                <a:ea typeface="Times New Roman" panose="02020603050405020304" pitchFamily="18" charset="0"/>
                <a:cs typeface="Times New Roman" panose="02020603050405020304" pitchFamily="18" charset="0"/>
              </a:rPr>
              <a:t>’ </a:t>
            </a:r>
          </a:p>
          <a:p>
            <a:pPr marL="0" indent="0">
              <a:buNone/>
            </a:pPr>
            <a:endParaRPr lang="en-CA" dirty="0">
              <a:ea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20</a:t>
            </a:fld>
            <a:endParaRPr lang="en-US" dirty="0"/>
          </a:p>
        </p:txBody>
      </p:sp>
    </p:spTree>
    <p:extLst>
      <p:ext uri="{BB962C8B-B14F-4D97-AF65-F5344CB8AC3E}">
        <p14:creationId xmlns:p14="http://schemas.microsoft.com/office/powerpoint/2010/main" val="128878876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Limitations</a:t>
            </a:r>
          </a:p>
          <a:p>
            <a:r>
              <a:rPr lang="en-US" dirty="0">
                <a:ea typeface="Times New Roman" panose="02020603050405020304" pitchFamily="18" charset="0"/>
                <a:cs typeface="Times New Roman" panose="02020603050405020304" pitchFamily="18" charset="0"/>
              </a:rPr>
              <a:t>Highly correlated features with other features and irrelevant features could reduce information gain, resulting in redundancy, and overall, produce less accurate results.</a:t>
            </a:r>
          </a:p>
          <a:p>
            <a:r>
              <a:rPr lang="en-US" dirty="0">
                <a:ea typeface="Times New Roman" panose="02020603050405020304" pitchFamily="18" charset="0"/>
                <a:cs typeface="Times New Roman" panose="02020603050405020304" pitchFamily="18" charset="0"/>
              </a:rPr>
              <a:t>Limit set to only 10 features out of 94 features might not produce the most effective model. </a:t>
            </a:r>
          </a:p>
          <a:p>
            <a:r>
              <a:rPr lang="en-US" dirty="0">
                <a:ea typeface="Times New Roman" panose="02020603050405020304" pitchFamily="18" charset="0"/>
                <a:cs typeface="Times New Roman" panose="02020603050405020304" pitchFamily="18" charset="0"/>
              </a:rPr>
              <a:t>There is some evidence of overfitting which reduces the generalizability of the models’ performance (filter and wrapper methods used)</a:t>
            </a:r>
            <a:endParaRPr lang="en-CA" dirty="0">
              <a:ea typeface="Times New Roman" panose="02020603050405020304" pitchFamily="18" charset="0"/>
              <a:cs typeface="Times New Roman" panose="02020603050405020304" pitchFamily="18" charset="0"/>
            </a:endParaRPr>
          </a:p>
        </p:txBody>
      </p:sp>
      <p:sp>
        <p:nvSpPr>
          <p:cNvPr id="4" name="Date Placeholder 3">
            <a:extLst>
              <a:ext uri="{FF2B5EF4-FFF2-40B4-BE49-F238E27FC236}">
                <a16:creationId xmlns:a16="http://schemas.microsoft.com/office/drawing/2014/main" id="{BEFBE710-D6AC-457D-8B53-5632B5B45896}"/>
              </a:ext>
            </a:extLst>
          </p:cNvPr>
          <p:cNvSpPr>
            <a:spLocks noGrp="1"/>
          </p:cNvSpPr>
          <p:nvPr>
            <p:ph type="dt" sz="half" idx="2"/>
          </p:nvPr>
        </p:nvSpPr>
        <p:spPr/>
        <p:txBody>
          <a:bodyPr/>
          <a:lstStyle/>
          <a:p>
            <a:fld id="{1963AD5C-15A4-4D87-AD7F-FA7047A488FC}" type="datetime4">
              <a:rPr lang="en-US" smtClean="0"/>
              <a:t>December 5, 2023</a:t>
            </a:fld>
            <a:r>
              <a:rPr lang="en-CA"/>
              <a:t>     |</a:t>
            </a:r>
            <a:endParaRPr lang="en-US" dirty="0"/>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21</a:t>
            </a:fld>
            <a:endParaRPr lang="en-US" dirty="0"/>
          </a:p>
        </p:txBody>
      </p:sp>
    </p:spTree>
    <p:extLst>
      <p:ext uri="{BB962C8B-B14F-4D97-AF65-F5344CB8AC3E}">
        <p14:creationId xmlns:p14="http://schemas.microsoft.com/office/powerpoint/2010/main" val="303280624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Recommendations</a:t>
            </a:r>
          </a:p>
          <a:p>
            <a:r>
              <a:rPr lang="en-CA" dirty="0">
                <a:ea typeface="Times New Roman" panose="02020603050405020304" pitchFamily="18" charset="0"/>
                <a:cs typeface="Times New Roman" panose="02020603050405020304" pitchFamily="18" charset="0"/>
              </a:rPr>
              <a:t>In the preprocessing stages consider reviewing features for their correlations and interactions with </a:t>
            </a:r>
            <a:r>
              <a:rPr lang="en-CA">
                <a:ea typeface="Times New Roman" panose="02020603050405020304" pitchFamily="18" charset="0"/>
                <a:cs typeface="Times New Roman" panose="02020603050405020304" pitchFamily="18" charset="0"/>
              </a:rPr>
              <a:t>each other.</a:t>
            </a:r>
            <a:endParaRPr lang="en-CA" dirty="0">
              <a:ea typeface="Times New Roman" panose="02020603050405020304" pitchFamily="18" charset="0"/>
              <a:cs typeface="Times New Roman" panose="02020603050405020304" pitchFamily="18" charset="0"/>
            </a:endParaRPr>
          </a:p>
          <a:p>
            <a:r>
              <a:rPr lang="en-CA" dirty="0">
                <a:ea typeface="Times New Roman" panose="02020603050405020304" pitchFamily="18" charset="0"/>
                <a:cs typeface="Times New Roman" panose="02020603050405020304" pitchFamily="18" charset="0"/>
              </a:rPr>
              <a:t>Use a feature selection process embedded in a resampling process to reduce the overfitting issue with the models.</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22</a:t>
            </a:fld>
            <a:endParaRPr lang="en-US" dirty="0"/>
          </a:p>
        </p:txBody>
      </p:sp>
    </p:spTree>
    <p:extLst>
      <p:ext uri="{BB962C8B-B14F-4D97-AF65-F5344CB8AC3E}">
        <p14:creationId xmlns:p14="http://schemas.microsoft.com/office/powerpoint/2010/main" val="23627448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Discussion</a:t>
            </a:r>
          </a:p>
        </p:txBody>
      </p:sp>
      <p:sp>
        <p:nvSpPr>
          <p:cNvPr id="3" name="Content Placeholder 2"/>
          <p:cNvSpPr>
            <a:spLocks noGrp="1"/>
          </p:cNvSpPr>
          <p:nvPr>
            <p:ph idx="1"/>
          </p:nvPr>
        </p:nvSpPr>
        <p:spPr/>
        <p:txBody>
          <a:bodyPr>
            <a:normAutofit/>
          </a:bodyPr>
          <a:lstStyle/>
          <a:p>
            <a:pPr marL="0" indent="0">
              <a:buNone/>
            </a:pPr>
            <a:r>
              <a:rPr lang="en-CA" b="1" u="sng" dirty="0">
                <a:ea typeface="Times New Roman" panose="02020603050405020304" pitchFamily="18" charset="0"/>
                <a:cs typeface="Times New Roman" panose="02020603050405020304" pitchFamily="18" charset="0"/>
              </a:rPr>
              <a:t>Next Steps</a:t>
            </a:r>
          </a:p>
          <a:p>
            <a:r>
              <a:rPr lang="en-US" dirty="0">
                <a:ea typeface="Times New Roman" panose="02020603050405020304" pitchFamily="18" charset="0"/>
                <a:cs typeface="Times New Roman" panose="02020603050405020304" pitchFamily="18" charset="0"/>
              </a:rPr>
              <a:t>Future steps should look at selecting more or less features than 10 and compare if the accuracy of the models improves or diminishes.</a:t>
            </a:r>
          </a:p>
          <a:p>
            <a:r>
              <a:rPr lang="en-CA" dirty="0">
                <a:ea typeface="Times New Roman" panose="02020603050405020304" pitchFamily="18" charset="0"/>
                <a:cs typeface="Times New Roman" panose="02020603050405020304" pitchFamily="18" charset="0"/>
              </a:rPr>
              <a:t>Develop less or more categories in the target variable and compare performance. </a:t>
            </a:r>
            <a:endParaRPr lang="en-US" dirty="0">
              <a:ea typeface="Times New Roman" panose="02020603050405020304" pitchFamily="18" charset="0"/>
              <a:cs typeface="Times New Roman" panose="02020603050405020304" pitchFamily="18" charset="0"/>
            </a:endParaRPr>
          </a:p>
          <a:p>
            <a:r>
              <a:rPr lang="en-US" dirty="0">
                <a:ea typeface="Times New Roman" panose="02020603050405020304" pitchFamily="18" charset="0"/>
                <a:cs typeface="Times New Roman" panose="02020603050405020304" pitchFamily="18" charset="0"/>
              </a:rPr>
              <a:t>Determine if the models used to predict data from 1995 crime data is relevant to predicting violent crime in more recent datasets.</a:t>
            </a:r>
            <a:endParaRPr lang="en-CA" dirty="0">
              <a:ea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23</a:t>
            </a:fld>
            <a:endParaRPr lang="en-US" dirty="0"/>
          </a:p>
        </p:txBody>
      </p:sp>
    </p:spTree>
    <p:extLst>
      <p:ext uri="{BB962C8B-B14F-4D97-AF65-F5344CB8AC3E}">
        <p14:creationId xmlns:p14="http://schemas.microsoft.com/office/powerpoint/2010/main" val="2030909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ctrTitle"/>
          </p:nvPr>
        </p:nvSpPr>
        <p:spPr>
          <a:xfrm>
            <a:off x="473264" y="1214806"/>
            <a:ext cx="7866403" cy="1587867"/>
          </a:xfrm>
        </p:spPr>
        <p:txBody>
          <a:bodyPr/>
          <a:lstStyle/>
          <a:p>
            <a:r>
              <a:rPr lang="en-US" dirty="0"/>
              <a:t>Thank You</a:t>
            </a:r>
          </a:p>
        </p:txBody>
      </p:sp>
      <p:sp>
        <p:nvSpPr>
          <p:cNvPr id="4" name="Slide Number Placeholder 3">
            <a:extLst>
              <a:ext uri="{FF2B5EF4-FFF2-40B4-BE49-F238E27FC236}">
                <a16:creationId xmlns:a16="http://schemas.microsoft.com/office/drawing/2014/main" id="{6CDE1232-101C-4DBA-B93D-B348AB28044B}"/>
              </a:ext>
            </a:extLst>
          </p:cNvPr>
          <p:cNvSpPr>
            <a:spLocks noGrp="1"/>
          </p:cNvSpPr>
          <p:nvPr>
            <p:ph type="sldNum" sz="quarter" idx="4"/>
          </p:nvPr>
        </p:nvSpPr>
        <p:spPr/>
        <p:txBody>
          <a:bodyPr/>
          <a:lstStyle/>
          <a:p>
            <a:fld id="{E9E0D846-2D6A-8643-B2BF-83884A821236}" type="slidenum">
              <a:rPr lang="en-US" smtClean="0"/>
              <a:pPr/>
              <a:t>24</a:t>
            </a:fld>
            <a:endParaRPr lang="en-US" dirty="0"/>
          </a:p>
        </p:txBody>
      </p:sp>
    </p:spTree>
    <p:extLst>
      <p:ext uri="{BB962C8B-B14F-4D97-AF65-F5344CB8AC3E}">
        <p14:creationId xmlns:p14="http://schemas.microsoft.com/office/powerpoint/2010/main" val="506461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Dataset</a:t>
            </a:r>
          </a:p>
        </p:txBody>
      </p:sp>
      <p:sp>
        <p:nvSpPr>
          <p:cNvPr id="3" name="Content Placeholder 2"/>
          <p:cNvSpPr>
            <a:spLocks noGrp="1"/>
          </p:cNvSpPr>
          <p:nvPr>
            <p:ph idx="1"/>
          </p:nvPr>
        </p:nvSpPr>
        <p:spPr/>
        <p:txBody>
          <a:bodyPr>
            <a:normAutofit/>
          </a:bodyPr>
          <a:lstStyle/>
          <a:p>
            <a:r>
              <a:rPr lang="en-US" dirty="0"/>
              <a:t>UC Irvine Machine Learning Repository “Communities and Crime” (Redmond, 2009). </a:t>
            </a:r>
          </a:p>
          <a:p>
            <a:r>
              <a:rPr lang="en-US" dirty="0"/>
              <a:t>The dataset combines socioeconomic and law enforcement data from the 1990 US Census and US LEMAS survey.</a:t>
            </a:r>
          </a:p>
          <a:p>
            <a:r>
              <a:rPr lang="en-US" dirty="0"/>
              <a:t>The dataset consists of 1994 instances with 128 features. Of the 128 features, 122 are predictive, 5 are non-predictor, and 1 target variable. </a:t>
            </a:r>
          </a:p>
          <a:p>
            <a:r>
              <a:rPr lang="en-US" dirty="0"/>
              <a:t>The dataset obtained as normalized numeric dataset (presented through decimal ranges 0.00 – 1.00).</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3</a:t>
            </a:fld>
            <a:endParaRPr lang="en-US" dirty="0"/>
          </a:p>
        </p:txBody>
      </p:sp>
    </p:spTree>
    <p:extLst>
      <p:ext uri="{BB962C8B-B14F-4D97-AF65-F5344CB8AC3E}">
        <p14:creationId xmlns:p14="http://schemas.microsoft.com/office/powerpoint/2010/main" val="257342753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Research Questions</a:t>
            </a:r>
          </a:p>
        </p:txBody>
      </p:sp>
      <p:sp>
        <p:nvSpPr>
          <p:cNvPr id="3" name="Content Placeholder 2"/>
          <p:cNvSpPr>
            <a:spLocks noGrp="1"/>
          </p:cNvSpPr>
          <p:nvPr>
            <p:ph idx="1"/>
          </p:nvPr>
        </p:nvSpPr>
        <p:spPr/>
        <p:txBody>
          <a:bodyPr>
            <a:normAutofit/>
          </a:bodyPr>
          <a:lstStyle/>
          <a:p>
            <a:pPr marL="0" indent="0">
              <a:buNone/>
            </a:pPr>
            <a:r>
              <a:rPr lang="en-CA" dirty="0">
                <a:effectLst/>
                <a:ea typeface="Times New Roman" panose="02020603050405020304" pitchFamily="18" charset="0"/>
                <a:cs typeface="Times New Roman" panose="02020603050405020304" pitchFamily="18" charset="0"/>
              </a:rPr>
              <a:t>The aim of the study:</a:t>
            </a:r>
          </a:p>
          <a:p>
            <a:pPr marL="514350" indent="-514350">
              <a:buFont typeface="+mj-lt"/>
              <a:buAutoNum type="arabicPeriod"/>
            </a:pPr>
            <a:r>
              <a:rPr lang="en-CA" dirty="0">
                <a:ea typeface="Times New Roman" panose="02020603050405020304" pitchFamily="18" charset="0"/>
                <a:cs typeface="Times New Roman" panose="02020603050405020304" pitchFamily="18" charset="0"/>
              </a:rPr>
              <a:t>D</a:t>
            </a:r>
            <a:r>
              <a:rPr lang="en-CA" dirty="0">
                <a:effectLst/>
                <a:ea typeface="Times New Roman" panose="02020603050405020304" pitchFamily="18" charset="0"/>
                <a:cs typeface="Times New Roman" panose="02020603050405020304" pitchFamily="18" charset="0"/>
              </a:rPr>
              <a:t>etermine which features are influential predictors that can classify five quantile levels of crime the best using feature selection techniques</a:t>
            </a:r>
          </a:p>
          <a:p>
            <a:pPr marL="514350" indent="-514350">
              <a:buFont typeface="+mj-lt"/>
              <a:buAutoNum type="arabicPeriod"/>
            </a:pPr>
            <a:r>
              <a:rPr lang="en-CA" dirty="0">
                <a:ea typeface="Times New Roman" panose="02020603050405020304" pitchFamily="18" charset="0"/>
                <a:cs typeface="Times New Roman" panose="02020603050405020304" pitchFamily="18" charset="0"/>
              </a:rPr>
              <a:t>D</a:t>
            </a:r>
            <a:r>
              <a:rPr lang="en-CA" dirty="0">
                <a:effectLst/>
                <a:ea typeface="Times New Roman" panose="02020603050405020304" pitchFamily="18" charset="0"/>
                <a:cs typeface="Times New Roman" panose="02020603050405020304" pitchFamily="18" charset="0"/>
              </a:rPr>
              <a:t>etermine the effectiveness of the classifier using subset data from the feature selection techniques used</a:t>
            </a:r>
          </a:p>
          <a:p>
            <a:pPr marL="514350" indent="-514350">
              <a:buFont typeface="+mj-lt"/>
              <a:buAutoNum type="arabicPeriod"/>
            </a:pPr>
            <a:r>
              <a:rPr lang="en-CA" dirty="0">
                <a:ea typeface="Times New Roman" panose="02020603050405020304" pitchFamily="18" charset="0"/>
                <a:cs typeface="Times New Roman" panose="02020603050405020304" pitchFamily="18" charset="0"/>
              </a:rPr>
              <a:t>D</a:t>
            </a:r>
            <a:r>
              <a:rPr lang="en-CA" dirty="0">
                <a:effectLst/>
                <a:ea typeface="Times New Roman" panose="02020603050405020304" pitchFamily="18" charset="0"/>
                <a:cs typeface="Times New Roman" panose="02020603050405020304" pitchFamily="18" charset="0"/>
              </a:rPr>
              <a:t>etermine the stability of three models used. </a:t>
            </a:r>
            <a:endParaRPr lang="en-US" dirty="0"/>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4</a:t>
            </a:fld>
            <a:endParaRPr lang="en-US" dirty="0"/>
          </a:p>
        </p:txBody>
      </p:sp>
    </p:spTree>
    <p:extLst>
      <p:ext uri="{BB962C8B-B14F-4D97-AF65-F5344CB8AC3E}">
        <p14:creationId xmlns:p14="http://schemas.microsoft.com/office/powerpoint/2010/main" val="7987536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p:txBody>
          <a:bodyPr>
            <a:normAutofit/>
          </a:bodyPr>
          <a:lstStyle/>
          <a:p>
            <a:pPr marL="0" indent="0">
              <a:buNone/>
            </a:pPr>
            <a:r>
              <a:rPr lang="en-CA" b="1" u="sng" dirty="0">
                <a:effectLst/>
                <a:ea typeface="Times New Roman" panose="02020603050405020304" pitchFamily="18" charset="0"/>
                <a:cs typeface="Times New Roman" panose="02020603050405020304" pitchFamily="18" charset="0"/>
              </a:rPr>
              <a:t>Data Preprocessing</a:t>
            </a:r>
          </a:p>
          <a:p>
            <a:r>
              <a:rPr lang="en-CA" dirty="0">
                <a:ea typeface="Times New Roman" panose="02020603050405020304" pitchFamily="18" charset="0"/>
                <a:cs typeface="Times New Roman" panose="02020603050405020304" pitchFamily="18" charset="0"/>
              </a:rPr>
              <a:t>Removal of Features </a:t>
            </a:r>
          </a:p>
          <a:p>
            <a:pPr marL="684000" lvl="1" indent="-457200">
              <a:buFont typeface="+mj-lt"/>
              <a:buAutoNum type="arabicParenR"/>
            </a:pPr>
            <a:r>
              <a:rPr lang="en-CA" dirty="0">
                <a:effectLst/>
                <a:ea typeface="Times New Roman" panose="02020603050405020304" pitchFamily="18" charset="0"/>
                <a:cs typeface="Times New Roman" panose="02020603050405020304" pitchFamily="18" charset="0"/>
              </a:rPr>
              <a:t>Features with numerous missing/null values were removed (n=25).</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Non-predictor features were removed (n=5).</a:t>
            </a:r>
          </a:p>
          <a:p>
            <a:pPr marL="684000" lvl="1" indent="-457200">
              <a:buFont typeface="+mj-lt"/>
              <a:buAutoNum type="arabicParenR"/>
            </a:pPr>
            <a:r>
              <a:rPr lang="en-CA" dirty="0">
                <a:effectLst/>
                <a:ea typeface="Times New Roman" panose="02020603050405020304" pitchFamily="18" charset="0"/>
                <a:cs typeface="Times New Roman" panose="02020603050405020304" pitchFamily="18" charset="0"/>
              </a:rPr>
              <a:t>Features that were duplicates we</a:t>
            </a:r>
            <a:r>
              <a:rPr lang="en-CA" dirty="0">
                <a:ea typeface="Times New Roman" panose="02020603050405020304" pitchFamily="18" charset="0"/>
                <a:cs typeface="Times New Roman" panose="02020603050405020304" pitchFamily="18" charset="0"/>
              </a:rPr>
              <a:t>re removed (n=3).</a:t>
            </a:r>
          </a:p>
          <a:p>
            <a:r>
              <a:rPr lang="en-US" dirty="0">
                <a:ea typeface="Times New Roman" panose="02020603050405020304" pitchFamily="18" charset="0"/>
                <a:cs typeface="Times New Roman" panose="02020603050405020304" pitchFamily="18" charset="0"/>
              </a:rPr>
              <a:t>Normality Testing</a:t>
            </a:r>
          </a:p>
          <a:p>
            <a:pPr marL="684000" lvl="1" indent="-457200">
              <a:buFont typeface="+mj-lt"/>
              <a:buAutoNum type="arabicParenR"/>
            </a:pPr>
            <a:r>
              <a:rPr lang="en-US" dirty="0">
                <a:ea typeface="Times New Roman" panose="02020603050405020304" pitchFamily="18" charset="0"/>
                <a:cs typeface="Times New Roman" panose="02020603050405020304" pitchFamily="18" charset="0"/>
              </a:rPr>
              <a:t>A Shapiro – Wilk test was performed to determine the normality distribution of the dataset (Gonzalez-Estrada &amp; </a:t>
            </a:r>
            <a:r>
              <a:rPr lang="en-US" dirty="0" err="1">
                <a:ea typeface="Times New Roman" panose="02020603050405020304" pitchFamily="18" charset="0"/>
                <a:cs typeface="Times New Roman" panose="02020603050405020304" pitchFamily="18" charset="0"/>
              </a:rPr>
              <a:t>Cosmes</a:t>
            </a:r>
            <a:r>
              <a:rPr lang="en-US" dirty="0">
                <a:ea typeface="Times New Roman" panose="02020603050405020304" pitchFamily="18" charset="0"/>
                <a:cs typeface="Times New Roman" panose="02020603050405020304" pitchFamily="18" charset="0"/>
              </a:rPr>
              <a:t>, 2019).</a:t>
            </a:r>
          </a:p>
          <a:p>
            <a:pPr marL="226800" lvl="1" indent="0">
              <a:buNone/>
            </a:pPr>
            <a:endParaRPr lang="en-CA" dirty="0">
              <a:ea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5</a:t>
            </a:fld>
            <a:endParaRPr lang="en-US" dirty="0"/>
          </a:p>
        </p:txBody>
      </p:sp>
    </p:spTree>
    <p:extLst>
      <p:ext uri="{BB962C8B-B14F-4D97-AF65-F5344CB8AC3E}">
        <p14:creationId xmlns:p14="http://schemas.microsoft.com/office/powerpoint/2010/main" val="308628232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p:txBody>
          <a:bodyPr>
            <a:normAutofit/>
          </a:bodyPr>
          <a:lstStyle/>
          <a:p>
            <a:r>
              <a:rPr lang="en-US" dirty="0">
                <a:ea typeface="Times New Roman" panose="02020603050405020304" pitchFamily="18" charset="0"/>
                <a:cs typeface="Times New Roman" panose="02020603050405020304" pitchFamily="18" charset="0"/>
              </a:rPr>
              <a:t>Target Variable Change</a:t>
            </a:r>
          </a:p>
          <a:p>
            <a:pPr marL="684000" lvl="1" indent="-457200">
              <a:buFont typeface="+mj-lt"/>
              <a:buAutoNum type="arabicParenR"/>
            </a:pPr>
            <a:r>
              <a:rPr lang="en-US" dirty="0">
                <a:ea typeface="Times New Roman" panose="02020603050405020304" pitchFamily="18" charset="0"/>
                <a:cs typeface="Times New Roman" panose="02020603050405020304" pitchFamily="18" charset="0"/>
              </a:rPr>
              <a:t>Changed target variable into an ordinal categorical variable. </a:t>
            </a:r>
          </a:p>
          <a:p>
            <a:pPr marL="684000" lvl="1" indent="-457200">
              <a:buFont typeface="+mj-lt"/>
              <a:buAutoNum type="arabicParenR"/>
            </a:pPr>
            <a:r>
              <a:rPr lang="en-US" dirty="0">
                <a:ea typeface="Times New Roman" panose="02020603050405020304" pitchFamily="18" charset="0"/>
                <a:cs typeface="Times New Roman" panose="02020603050405020304" pitchFamily="18" charset="0"/>
              </a:rPr>
              <a:t>Quantile bins: “Very Low Crime”, “Low Crime", "Medium Crime", "High Crime", “Very High Crime". </a:t>
            </a:r>
          </a:p>
          <a:p>
            <a:r>
              <a:rPr lang="en-US" dirty="0">
                <a:ea typeface="Times New Roman" panose="02020603050405020304" pitchFamily="18" charset="0"/>
                <a:cs typeface="Times New Roman" panose="02020603050405020304" pitchFamily="18" charset="0"/>
              </a:rPr>
              <a:t>Splitting Data</a:t>
            </a:r>
          </a:p>
          <a:p>
            <a:pPr marL="684000" lvl="1" indent="-457200">
              <a:buFont typeface="+mj-lt"/>
              <a:buAutoNum type="arabicParenR"/>
            </a:pPr>
            <a:r>
              <a:rPr lang="en-US" dirty="0">
                <a:ea typeface="Times New Roman" panose="02020603050405020304" pitchFamily="18" charset="0"/>
                <a:cs typeface="Times New Roman" panose="02020603050405020304" pitchFamily="18" charset="0"/>
              </a:rPr>
              <a:t>The data was split to stratified training and testing data 70:30 ratio.</a:t>
            </a:r>
          </a:p>
          <a:p>
            <a:r>
              <a:rPr lang="en-US" dirty="0">
                <a:ea typeface="Times New Roman" panose="02020603050405020304" pitchFamily="18" charset="0"/>
                <a:cs typeface="Times New Roman" panose="02020603050405020304" pitchFamily="18" charset="0"/>
              </a:rPr>
              <a:t>Missing/Null Values</a:t>
            </a:r>
          </a:p>
          <a:p>
            <a:pPr marL="684000" lvl="1" indent="-457200">
              <a:buFont typeface="+mj-lt"/>
              <a:buAutoNum type="arabicParenR"/>
            </a:pPr>
            <a:r>
              <a:rPr lang="en-US" dirty="0">
                <a:ea typeface="Times New Roman" panose="02020603050405020304" pitchFamily="18" charset="0"/>
                <a:cs typeface="Times New Roman" panose="02020603050405020304" pitchFamily="18" charset="0"/>
              </a:rPr>
              <a:t>Replaced by column median scores.</a:t>
            </a:r>
          </a:p>
          <a:p>
            <a:pPr marL="226800" lvl="1" indent="0">
              <a:buNone/>
            </a:pPr>
            <a:endParaRPr lang="en-US" dirty="0">
              <a:ea typeface="Times New Roman" panose="02020603050405020304" pitchFamily="18" charset="0"/>
              <a:cs typeface="Times New Roman" panose="02020603050405020304" pitchFamily="18" charset="0"/>
            </a:endParaRPr>
          </a:p>
          <a:p>
            <a:pPr marL="684000" lvl="1" indent="-457200">
              <a:buFont typeface="+mj-lt"/>
              <a:buAutoNum type="arabicParenR"/>
            </a:pPr>
            <a:endParaRPr lang="en-CA" dirty="0">
              <a:ea typeface="Times New Roman" panose="02020603050405020304" pitchFamily="18" charset="0"/>
              <a:cs typeface="Times New Roman" panose="02020603050405020304" pitchFamily="18" charset="0"/>
            </a:endParaRPr>
          </a:p>
          <a:p>
            <a:pPr marL="0" indent="0">
              <a:buNone/>
            </a:pPr>
            <a:endParaRPr lang="en-CA" dirty="0">
              <a:ea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6</a:t>
            </a:fld>
            <a:endParaRPr lang="en-US" dirty="0"/>
          </a:p>
        </p:txBody>
      </p:sp>
    </p:spTree>
    <p:extLst>
      <p:ext uri="{BB962C8B-B14F-4D97-AF65-F5344CB8AC3E}">
        <p14:creationId xmlns:p14="http://schemas.microsoft.com/office/powerpoint/2010/main" val="36809364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p:txBody>
          <a:bodyPr>
            <a:normAutofit fontScale="92500" lnSpcReduction="10000"/>
          </a:bodyPr>
          <a:lstStyle/>
          <a:p>
            <a:pPr marL="0" indent="0">
              <a:buNone/>
            </a:pPr>
            <a:r>
              <a:rPr lang="en-CA" b="1" u="sng" dirty="0">
                <a:ea typeface="Times New Roman" panose="02020603050405020304" pitchFamily="18" charset="0"/>
                <a:cs typeface="Times New Roman" panose="02020603050405020304" pitchFamily="18" charset="0"/>
              </a:rPr>
              <a:t>Feature Selection Techniques</a:t>
            </a:r>
          </a:p>
          <a:p>
            <a:r>
              <a:rPr lang="fr-FR" dirty="0" err="1">
                <a:ea typeface="Times New Roman" panose="02020603050405020304" pitchFamily="18" charset="0"/>
                <a:cs typeface="Times New Roman" panose="02020603050405020304" pitchFamily="18" charset="0"/>
              </a:rPr>
              <a:t>Filter</a:t>
            </a:r>
            <a:r>
              <a:rPr lang="fr-FR" dirty="0">
                <a:ea typeface="Times New Roman" panose="02020603050405020304" pitchFamily="18" charset="0"/>
                <a:cs typeface="Times New Roman" panose="02020603050405020304" pitchFamily="18" charset="0"/>
              </a:rPr>
              <a:t> Method Kendall Tau </a:t>
            </a:r>
            <a:r>
              <a:rPr lang="fr-FR" dirty="0" err="1">
                <a:ea typeface="Times New Roman" panose="02020603050405020304" pitchFamily="18" charset="0"/>
                <a:cs typeface="Times New Roman" panose="02020603050405020304" pitchFamily="18" charset="0"/>
              </a:rPr>
              <a:t>Correlation</a:t>
            </a:r>
            <a:r>
              <a:rPr lang="fr-FR" dirty="0">
                <a:ea typeface="Times New Roman" panose="02020603050405020304" pitchFamily="18" charset="0"/>
                <a:cs typeface="Times New Roman" panose="02020603050405020304" pitchFamily="18" charset="0"/>
              </a:rPr>
              <a:t> Coefficient</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Used</a:t>
            </a:r>
            <a:r>
              <a:rPr lang="fr-FR" dirty="0">
                <a:ea typeface="Times New Roman" panose="02020603050405020304" pitchFamily="18" charset="0"/>
                <a:cs typeface="Times New Roman" panose="02020603050405020304" pitchFamily="18" charset="0"/>
              </a:rPr>
              <a:t> </a:t>
            </a:r>
            <a:r>
              <a:rPr lang="en-US" i="1" dirty="0" err="1">
                <a:ea typeface="Times New Roman" panose="02020603050405020304" pitchFamily="18" charset="0"/>
                <a:cs typeface="Times New Roman" panose="02020603050405020304" pitchFamily="18" charset="0"/>
              </a:rPr>
              <a:t>scipy.stats.kendalltau</a:t>
            </a:r>
            <a:endParaRPr lang="en-US" i="1" dirty="0">
              <a:ea typeface="Times New Roman" panose="02020603050405020304" pitchFamily="18" charset="0"/>
              <a:cs typeface="Times New Roman" panose="02020603050405020304" pitchFamily="18" charset="0"/>
            </a:endParaRP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Top Ten Features: '</a:t>
            </a:r>
            <a:r>
              <a:rPr lang="en-CA" dirty="0" err="1">
                <a:ea typeface="Times New Roman" panose="02020603050405020304" pitchFamily="18" charset="0"/>
                <a:cs typeface="Times New Roman" panose="02020603050405020304" pitchFamily="18" charset="0"/>
              </a:rPr>
              <a:t>PctPersDenseHous</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pctWInvInc</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FemalePctDiv</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TotalPctDiv</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MalePctDivorce</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PctPersOwnOccup</a:t>
            </a:r>
            <a:r>
              <a:rPr lang="en-CA" dirty="0">
                <a:ea typeface="Times New Roman" panose="02020603050405020304" pitchFamily="18" charset="0"/>
                <a:cs typeface="Times New Roman" panose="02020603050405020304" pitchFamily="18" charset="0"/>
              </a:rPr>
              <a:t>', 'PctKids2Par', '</a:t>
            </a:r>
            <a:r>
              <a:rPr lang="en-CA" dirty="0" err="1">
                <a:ea typeface="Times New Roman" panose="02020603050405020304" pitchFamily="18" charset="0"/>
                <a:cs typeface="Times New Roman" panose="02020603050405020304" pitchFamily="18" charset="0"/>
              </a:rPr>
              <a:t>racePctWhite</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PctHousNoPhone</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PctIlleg</a:t>
            </a:r>
            <a:r>
              <a:rPr lang="en-CA" dirty="0">
                <a:ea typeface="Times New Roman" panose="02020603050405020304" pitchFamily="18" charset="0"/>
                <a:cs typeface="Times New Roman" panose="02020603050405020304" pitchFamily="18" charset="0"/>
              </a:rPr>
              <a:t>’</a:t>
            </a:r>
          </a:p>
          <a:p>
            <a:r>
              <a:rPr lang="en-CA" dirty="0">
                <a:ea typeface="Times New Roman" panose="02020603050405020304" pitchFamily="18" charset="0"/>
                <a:cs typeface="Times New Roman" panose="02020603050405020304" pitchFamily="18" charset="0"/>
              </a:rPr>
              <a:t>Wrapper Method Forward Selection</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Used </a:t>
            </a:r>
            <a:r>
              <a:rPr lang="en-CA" i="1" dirty="0" err="1">
                <a:ea typeface="Times New Roman" panose="02020603050405020304" pitchFamily="18" charset="0"/>
                <a:cs typeface="Times New Roman" panose="02020603050405020304" pitchFamily="18" charset="0"/>
              </a:rPr>
              <a:t>sklearn.feature_selection.SequentialFeatureSelector</a:t>
            </a:r>
            <a:r>
              <a:rPr lang="en-CA" i="1" dirty="0">
                <a:ea typeface="Times New Roman" panose="02020603050405020304" pitchFamily="18" charset="0"/>
                <a:cs typeface="Times New Roman" panose="02020603050405020304" pitchFamily="18" charset="0"/>
              </a:rPr>
              <a:t> </a:t>
            </a:r>
            <a:r>
              <a:rPr lang="en-CA" dirty="0">
                <a:ea typeface="Times New Roman" panose="02020603050405020304" pitchFamily="18" charset="0"/>
                <a:cs typeface="Times New Roman" panose="02020603050405020304" pitchFamily="18" charset="0"/>
              </a:rPr>
              <a:t>and</a:t>
            </a:r>
            <a:r>
              <a:rPr lang="en-CA" i="1" dirty="0">
                <a:ea typeface="Times New Roman" panose="02020603050405020304" pitchFamily="18" charset="0"/>
                <a:cs typeface="Times New Roman" panose="02020603050405020304" pitchFamily="18" charset="0"/>
              </a:rPr>
              <a:t> </a:t>
            </a:r>
            <a:r>
              <a:rPr lang="en-CA" i="1" dirty="0" err="1">
                <a:ea typeface="Times New Roman" panose="02020603050405020304" pitchFamily="18" charset="0"/>
                <a:cs typeface="Times New Roman" panose="02020603050405020304" pitchFamily="18" charset="0"/>
              </a:rPr>
              <a:t>sklearn.svm.SVC</a:t>
            </a:r>
            <a:endParaRPr lang="en-CA" i="1" dirty="0">
              <a:ea typeface="Times New Roman" panose="02020603050405020304" pitchFamily="18" charset="0"/>
              <a:cs typeface="Times New Roman" panose="02020603050405020304" pitchFamily="18" charset="0"/>
            </a:endParaRP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Top 10 Features: 'population', '</a:t>
            </a:r>
            <a:r>
              <a:rPr lang="en-CA" dirty="0" err="1">
                <a:ea typeface="Times New Roman" panose="02020603050405020304" pitchFamily="18" charset="0"/>
                <a:cs typeface="Times New Roman" panose="02020603050405020304" pitchFamily="18" charset="0"/>
              </a:rPr>
              <a:t>racePctWhite</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medIncome</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perCapInc</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whitePerCap</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TotalPctDiv</a:t>
            </a:r>
            <a:r>
              <a:rPr lang="en-CA" dirty="0">
                <a:ea typeface="Times New Roman" panose="02020603050405020304" pitchFamily="18" charset="0"/>
                <a:cs typeface="Times New Roman" panose="02020603050405020304" pitchFamily="18" charset="0"/>
              </a:rPr>
              <a:t>', 'PctKids2Par', '</a:t>
            </a:r>
            <a:r>
              <a:rPr lang="en-CA" dirty="0" err="1">
                <a:ea typeface="Times New Roman" panose="02020603050405020304" pitchFamily="18" charset="0"/>
                <a:cs typeface="Times New Roman" panose="02020603050405020304" pitchFamily="18" charset="0"/>
              </a:rPr>
              <a:t>NumImmig</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HousVacant</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MedRentPctHousInc</a:t>
            </a:r>
            <a:r>
              <a:rPr lang="en-CA" dirty="0">
                <a:ea typeface="Times New Roman" panose="02020603050405020304" pitchFamily="18" charset="0"/>
                <a:cs typeface="Times New Roman" panose="02020603050405020304" pitchFamily="18" charset="0"/>
              </a:rPr>
              <a:t>'</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7</a:t>
            </a:fld>
            <a:endParaRPr lang="en-US" dirty="0"/>
          </a:p>
        </p:txBody>
      </p:sp>
    </p:spTree>
    <p:extLst>
      <p:ext uri="{BB962C8B-B14F-4D97-AF65-F5344CB8AC3E}">
        <p14:creationId xmlns:p14="http://schemas.microsoft.com/office/powerpoint/2010/main" val="36532740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p:txBody>
          <a:bodyPr>
            <a:normAutofit/>
          </a:bodyPr>
          <a:lstStyle/>
          <a:p>
            <a:r>
              <a:rPr lang="en-CA" dirty="0">
                <a:ea typeface="Times New Roman" panose="02020603050405020304" pitchFamily="18" charset="0"/>
                <a:cs typeface="Times New Roman" panose="02020603050405020304" pitchFamily="18" charset="0"/>
              </a:rPr>
              <a:t>Embedded Method Gradient Boosting</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Used </a:t>
            </a:r>
            <a:r>
              <a:rPr lang="en-CA" dirty="0" err="1">
                <a:ea typeface="Times New Roman" panose="02020603050405020304" pitchFamily="18" charset="0"/>
                <a:cs typeface="Times New Roman" panose="02020603050405020304" pitchFamily="18" charset="0"/>
              </a:rPr>
              <a:t>sklearn.feature_selection.SelectFromModel</a:t>
            </a:r>
            <a:r>
              <a:rPr lang="en-CA" dirty="0">
                <a:ea typeface="Times New Roman" panose="02020603050405020304" pitchFamily="18" charset="0"/>
                <a:cs typeface="Times New Roman" panose="02020603050405020304" pitchFamily="18" charset="0"/>
              </a:rPr>
              <a:t> and </a:t>
            </a:r>
            <a:r>
              <a:rPr lang="en-CA" dirty="0" err="1">
                <a:ea typeface="Times New Roman" panose="02020603050405020304" pitchFamily="18" charset="0"/>
                <a:cs typeface="Times New Roman" panose="02020603050405020304" pitchFamily="18" charset="0"/>
              </a:rPr>
              <a:t>sklearn.ensemble.GradientBoostingClassifier</a:t>
            </a:r>
            <a:endParaRPr lang="en-CA" dirty="0">
              <a:ea typeface="Times New Roman" panose="02020603050405020304" pitchFamily="18" charset="0"/>
              <a:cs typeface="Times New Roman" panose="02020603050405020304" pitchFamily="18" charset="0"/>
            </a:endParaRP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Top 10 Features: '</a:t>
            </a:r>
            <a:r>
              <a:rPr lang="en-CA" dirty="0" err="1">
                <a:ea typeface="Times New Roman" panose="02020603050405020304" pitchFamily="18" charset="0"/>
                <a:cs typeface="Times New Roman" panose="02020603050405020304" pitchFamily="18" charset="0"/>
              </a:rPr>
              <a:t>racepctblack</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racePctWhite</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pctWInvInc</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FemalePctDiv</a:t>
            </a:r>
            <a:r>
              <a:rPr lang="en-CA" dirty="0">
                <a:ea typeface="Times New Roman" panose="02020603050405020304" pitchFamily="18" charset="0"/>
                <a:cs typeface="Times New Roman" panose="02020603050405020304" pitchFamily="18" charset="0"/>
              </a:rPr>
              <a:t>', 'PctFam2Par', 'PctKids2Par', '</a:t>
            </a:r>
            <a:r>
              <a:rPr lang="en-CA" dirty="0" err="1">
                <a:ea typeface="Times New Roman" panose="02020603050405020304" pitchFamily="18" charset="0"/>
                <a:cs typeface="Times New Roman" panose="02020603050405020304" pitchFamily="18" charset="0"/>
              </a:rPr>
              <a:t>PctWorkMomYoungKids</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PctIlleg</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PctPersDenseHous</a:t>
            </a:r>
            <a:r>
              <a:rPr lang="en-CA" dirty="0">
                <a:ea typeface="Times New Roman" panose="02020603050405020304" pitchFamily="18" charset="0"/>
                <a:cs typeface="Times New Roman" panose="02020603050405020304" pitchFamily="18" charset="0"/>
              </a:rPr>
              <a:t>', '</a:t>
            </a:r>
            <a:r>
              <a:rPr lang="en-CA" dirty="0" err="1">
                <a:ea typeface="Times New Roman" panose="02020603050405020304" pitchFamily="18" charset="0"/>
                <a:cs typeface="Times New Roman" panose="02020603050405020304" pitchFamily="18" charset="0"/>
              </a:rPr>
              <a:t>HousVacant</a:t>
            </a:r>
            <a:r>
              <a:rPr lang="en-CA" dirty="0">
                <a:ea typeface="Times New Roman" panose="02020603050405020304" pitchFamily="18" charset="0"/>
                <a:cs typeface="Times New Roman" panose="02020603050405020304" pitchFamily="18" charset="0"/>
              </a:rPr>
              <a:t>'</a:t>
            </a:r>
          </a:p>
          <a:p>
            <a:pPr marL="0" indent="0">
              <a:buNone/>
            </a:pPr>
            <a:r>
              <a:rPr lang="en-CA" b="1" u="sng" dirty="0">
                <a:ea typeface="Times New Roman" panose="02020603050405020304" pitchFamily="18" charset="0"/>
                <a:cs typeface="Times New Roman" panose="02020603050405020304" pitchFamily="18" charset="0"/>
              </a:rPr>
              <a:t>Classifier</a:t>
            </a:r>
          </a:p>
          <a:p>
            <a:r>
              <a:rPr lang="en-CA" dirty="0">
                <a:ea typeface="Times New Roman" panose="02020603050405020304" pitchFamily="18" charset="0"/>
                <a:cs typeface="Times New Roman" panose="02020603050405020304" pitchFamily="18" charset="0"/>
              </a:rPr>
              <a:t>Used Support Vector Classifier (SVC): </a:t>
            </a:r>
            <a:r>
              <a:rPr lang="en-CA" i="1" dirty="0" err="1">
                <a:ea typeface="Times New Roman" panose="02020603050405020304" pitchFamily="18" charset="0"/>
                <a:cs typeface="Times New Roman" panose="02020603050405020304" pitchFamily="18" charset="0"/>
              </a:rPr>
              <a:t>sklearn.svm.SVC</a:t>
            </a:r>
            <a:endParaRPr lang="en-CA" i="1" dirty="0">
              <a:ea typeface="Times New Roman" panose="02020603050405020304" pitchFamily="18" charset="0"/>
              <a:cs typeface="Times New Roman" panose="02020603050405020304" pitchFamily="18" charset="0"/>
            </a:endParaRPr>
          </a:p>
          <a:p>
            <a:pPr marL="0" indent="0">
              <a:buNone/>
            </a:pPr>
            <a:endParaRPr lang="en-CA" dirty="0">
              <a:ea typeface="Times New Roman" panose="02020603050405020304" pitchFamily="18" charset="0"/>
              <a:cs typeface="Times New Roman" panose="02020603050405020304" pitchFamily="18" charset="0"/>
            </a:endParaRP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8</a:t>
            </a:fld>
            <a:endParaRPr lang="en-US" dirty="0"/>
          </a:p>
        </p:txBody>
      </p:sp>
    </p:spTree>
    <p:extLst>
      <p:ext uri="{BB962C8B-B14F-4D97-AF65-F5344CB8AC3E}">
        <p14:creationId xmlns:p14="http://schemas.microsoft.com/office/powerpoint/2010/main" val="18310591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Methodology</a:t>
            </a:r>
          </a:p>
        </p:txBody>
      </p:sp>
      <p:sp>
        <p:nvSpPr>
          <p:cNvPr id="3" name="Content Placeholder 2"/>
          <p:cNvSpPr>
            <a:spLocks noGrp="1"/>
          </p:cNvSpPr>
          <p:nvPr>
            <p:ph idx="1"/>
          </p:nvPr>
        </p:nvSpPr>
        <p:spPr/>
        <p:txBody>
          <a:bodyPr>
            <a:normAutofit lnSpcReduction="10000"/>
          </a:bodyPr>
          <a:lstStyle/>
          <a:p>
            <a:pPr marL="0" indent="0">
              <a:buNone/>
            </a:pPr>
            <a:r>
              <a:rPr lang="en-CA" b="1" u="sng" dirty="0">
                <a:ea typeface="Times New Roman" panose="02020603050405020304" pitchFamily="18" charset="0"/>
                <a:cs typeface="Times New Roman" panose="02020603050405020304" pitchFamily="18" charset="0"/>
              </a:rPr>
              <a:t>Performance Evaluation</a:t>
            </a:r>
          </a:p>
          <a:p>
            <a:r>
              <a:rPr lang="en-CA" dirty="0">
                <a:ea typeface="Times New Roman" panose="02020603050405020304" pitchFamily="18" charset="0"/>
                <a:cs typeface="Times New Roman" panose="02020603050405020304" pitchFamily="18" charset="0"/>
              </a:rPr>
              <a:t>Accuracy Scores</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Measured at zero-folds (training data)</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Measured at 10-fold cross validation with 3 repeats (training data)</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Measured on test data</a:t>
            </a:r>
          </a:p>
          <a:p>
            <a:r>
              <a:rPr lang="en-CA" dirty="0">
                <a:ea typeface="Times New Roman" panose="02020603050405020304" pitchFamily="18" charset="0"/>
                <a:cs typeface="Times New Roman" panose="02020603050405020304" pitchFamily="18" charset="0"/>
              </a:rPr>
              <a:t>Variance Scores</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Measured at zero-folds (training data)</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Measured at 10-fold cross validation with 3 repeats (training data)</a:t>
            </a:r>
          </a:p>
          <a:p>
            <a:pPr marL="684000" lvl="1" indent="-457200">
              <a:buFont typeface="+mj-lt"/>
              <a:buAutoNum type="arabicParenR"/>
            </a:pPr>
            <a:r>
              <a:rPr lang="en-CA" dirty="0">
                <a:ea typeface="Times New Roman" panose="02020603050405020304" pitchFamily="18" charset="0"/>
                <a:cs typeface="Times New Roman" panose="02020603050405020304" pitchFamily="18" charset="0"/>
              </a:rPr>
              <a:t>Used formula: variance = accuracy * (1 – accuracy)</a:t>
            </a:r>
          </a:p>
          <a:p>
            <a:pPr marL="0" indent="0">
              <a:buNone/>
            </a:pPr>
            <a:r>
              <a:rPr lang="en-CA" dirty="0">
                <a:ea typeface="Times New Roman" panose="02020603050405020304" pitchFamily="18" charset="0"/>
                <a:cs typeface="Times New Roman" panose="02020603050405020304" pitchFamily="18" charset="0"/>
              </a:rPr>
              <a:t> </a:t>
            </a:r>
          </a:p>
        </p:txBody>
      </p:sp>
      <p:sp>
        <p:nvSpPr>
          <p:cNvPr id="5" name="Slide Number Placeholder 4">
            <a:extLst>
              <a:ext uri="{FF2B5EF4-FFF2-40B4-BE49-F238E27FC236}">
                <a16:creationId xmlns:a16="http://schemas.microsoft.com/office/drawing/2014/main" id="{31F14B9A-CE73-4C0A-9290-D959346BE2A8}"/>
              </a:ext>
            </a:extLst>
          </p:cNvPr>
          <p:cNvSpPr>
            <a:spLocks noGrp="1"/>
          </p:cNvSpPr>
          <p:nvPr>
            <p:ph type="sldNum" sz="quarter" idx="4"/>
          </p:nvPr>
        </p:nvSpPr>
        <p:spPr/>
        <p:txBody>
          <a:bodyPr/>
          <a:lstStyle/>
          <a:p>
            <a:fld id="{E1497D35-93D5-5047-9160-8F9C97C9D015}" type="slidenum">
              <a:rPr lang="en-US" smtClean="0"/>
              <a:pPr/>
              <a:t>9</a:t>
            </a:fld>
            <a:endParaRPr lang="en-US" dirty="0"/>
          </a:p>
        </p:txBody>
      </p:sp>
    </p:spTree>
    <p:extLst>
      <p:ext uri="{BB962C8B-B14F-4D97-AF65-F5344CB8AC3E}">
        <p14:creationId xmlns:p14="http://schemas.microsoft.com/office/powerpoint/2010/main" val="572727092"/>
      </p:ext>
    </p:extLst>
  </p:cSld>
  <p:clrMapOvr>
    <a:masterClrMapping/>
  </p:clrMapOvr>
</p:sld>
</file>

<file path=ppt/theme/theme1.xml><?xml version="1.0" encoding="utf-8"?>
<a:theme xmlns:a="http://schemas.openxmlformats.org/drawingml/2006/main" name="RyersonUniversity_MasterTemplate v1">
  <a:themeElements>
    <a:clrScheme name="Ryerson University">
      <a:dk1>
        <a:srgbClr val="000000"/>
      </a:dk1>
      <a:lt1>
        <a:srgbClr val="FFFFFF"/>
      </a:lt1>
      <a:dk2>
        <a:srgbClr val="004C9B"/>
      </a:dk2>
      <a:lt2>
        <a:srgbClr val="FFDC00"/>
      </a:lt2>
      <a:accent1>
        <a:srgbClr val="011E5E"/>
      </a:accent1>
      <a:accent2>
        <a:srgbClr val="1297EB"/>
      </a:accent2>
      <a:accent3>
        <a:srgbClr val="4CB4F1"/>
      </a:accent3>
      <a:accent4>
        <a:srgbClr val="FD9208"/>
      </a:accent4>
      <a:accent5>
        <a:srgbClr val="FEBC0D"/>
      </a:accent5>
      <a:accent6>
        <a:srgbClr val="FFEE0A"/>
      </a:accent6>
      <a:hlink>
        <a:srgbClr val="878787"/>
      </a:hlink>
      <a:folHlink>
        <a:srgbClr val="D0D0D0"/>
      </a:folHlink>
    </a:clrScheme>
    <a:fontScheme name="Arial-Times New Roman">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Times New Roman" panose="02020603050405020304"/>
        <a:ea typeface=""/>
        <a:cs typeface=""/>
        <a:font script="Jpan" typeface="ＭＳ Ｐ明朝"/>
        <a:font script="Hang" typeface="바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RU Powerpoint Template STANDARD-2" id="{E4CFBEC6-3E8E-5945-8736-99F9812C87AC}" vid="{CE6ADFF2-644B-6C4B-B06A-D6790228603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RU Powerpoint Template STANDARD-Brand2.0</Template>
  <TotalTime>0</TotalTime>
  <Words>2719</Words>
  <Application>Microsoft Office PowerPoint</Application>
  <PresentationFormat>On-screen Show (4:3)</PresentationFormat>
  <Paragraphs>259</Paragraphs>
  <Slides>24</Slides>
  <Notes>22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24</vt:i4>
      </vt:variant>
    </vt:vector>
  </HeadingPairs>
  <TitlesOfParts>
    <vt:vector size="29" baseType="lpstr">
      <vt:lpstr>Arial</vt:lpstr>
      <vt:lpstr>Calibri</vt:lpstr>
      <vt:lpstr>Times New Roman</vt:lpstr>
      <vt:lpstr>ui-sans-serif</vt:lpstr>
      <vt:lpstr>RyersonUniversity_MasterTemplate v1</vt:lpstr>
      <vt:lpstr>Communities and Crime</vt:lpstr>
      <vt:lpstr>Background</vt:lpstr>
      <vt:lpstr>Dataset</vt:lpstr>
      <vt:lpstr>Research Questions</vt:lpstr>
      <vt:lpstr>Methodology</vt:lpstr>
      <vt:lpstr>Methodology</vt:lpstr>
      <vt:lpstr>Methodology</vt:lpstr>
      <vt:lpstr>Methodology</vt:lpstr>
      <vt:lpstr>Methodology</vt:lpstr>
      <vt:lpstr>Methodology</vt:lpstr>
      <vt:lpstr>Results</vt:lpstr>
      <vt:lpstr>Results</vt:lpstr>
      <vt:lpstr>Results</vt:lpstr>
      <vt:lpstr>Results</vt:lpstr>
      <vt:lpstr>Results</vt:lpstr>
      <vt:lpstr>Results</vt:lpstr>
      <vt:lpstr>Results</vt:lpstr>
      <vt:lpstr>Results</vt:lpstr>
      <vt:lpstr>Discussion</vt:lpstr>
      <vt:lpstr>Discussion</vt:lpstr>
      <vt:lpstr>Discussion</vt:lpstr>
      <vt:lpstr>Discussion</vt:lpstr>
      <vt:lpstr>Discussion</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2017-11-20T16:23:43Z</dcterms:created>
  <dcterms:modified xsi:type="dcterms:W3CDTF">2023-12-05T20:23:31Z</dcterms:modified>
</cp:coreProperties>
</file>

<file path=docProps/thumbnail.jpeg>
</file>